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</p:sldMasterIdLst>
  <p:notesMasterIdLst>
    <p:notesMasterId r:id="rId19"/>
  </p:notesMasterIdLst>
  <p:sldIdLst>
    <p:sldId id="256" r:id="rId6"/>
    <p:sldId id="285" r:id="rId7"/>
    <p:sldId id="264" r:id="rId8"/>
    <p:sldId id="262" r:id="rId9"/>
    <p:sldId id="263" r:id="rId10"/>
    <p:sldId id="287" r:id="rId11"/>
    <p:sldId id="289" r:id="rId12"/>
    <p:sldId id="268" r:id="rId13"/>
    <p:sldId id="275" r:id="rId14"/>
    <p:sldId id="295" r:id="rId15"/>
    <p:sldId id="297" r:id="rId16"/>
    <p:sldId id="299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7EDDA-2DD2-4F2B-9134-98F22AA85BF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84CB3-E376-4BFD-90CD-F2F1F66DB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6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9F27C-EE90-472D-9801-0FAF79F5D0AF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2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C7E-F70A-4A6F-B1D6-FB0E255D05F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507-33DC-4353-B2A2-EA2FF0B02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C7E-F70A-4A6F-B1D6-FB0E255D05F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507-33DC-4353-B2A2-EA2FF0B026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C7E-F70A-4A6F-B1D6-FB0E255D05F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507-33DC-4353-B2A2-EA2FF0B02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C7E-F70A-4A6F-B1D6-FB0E255D05F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507-33DC-4353-B2A2-EA2FF0B026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C7E-F70A-4A6F-B1D6-FB0E255D05F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507-33DC-4353-B2A2-EA2FF0B02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C7E-F70A-4A6F-B1D6-FB0E255D05F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507-33DC-4353-B2A2-EA2FF0B02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C7E-F70A-4A6F-B1D6-FB0E255D05F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507-33DC-4353-B2A2-EA2FF0B02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C7E-F70A-4A6F-B1D6-FB0E255D05F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507-33DC-4353-B2A2-EA2FF0B0263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C7E-F70A-4A6F-B1D6-FB0E255D05F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507-33DC-4353-B2A2-EA2FF0B0263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C7E-F70A-4A6F-B1D6-FB0E255D05F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507-33DC-4353-B2A2-EA2FF0B02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C7E-F70A-4A6F-B1D6-FB0E255D05F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507-33DC-4353-B2A2-EA2FF0B0263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57B-4ADF-4B7D-A27E-F16F0FDDC1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5A93-50B5-4CBC-AF38-5150ABFEEE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98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57B-4ADF-4B7D-A27E-F16F0FDDC1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5A93-50B5-4CBC-AF38-5150ABFEEE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0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57B-4ADF-4B7D-A27E-F16F0FDDC1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5A93-50B5-4CBC-AF38-5150ABFEEE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7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57B-4ADF-4B7D-A27E-F16F0FDDC1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5A93-50B5-4CBC-AF38-5150ABFEEE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6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57B-4ADF-4B7D-A27E-F16F0FDDC1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5A93-50B5-4CBC-AF38-5150ABFEEE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2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57B-4ADF-4B7D-A27E-F16F0FDDC1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5A93-50B5-4CBC-AF38-5150ABFEEE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4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57B-4ADF-4B7D-A27E-F16F0FDDC1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5A93-50B5-4CBC-AF38-5150ABFEEE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47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57B-4ADF-4B7D-A27E-F16F0FDDC1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5A93-50B5-4CBC-AF38-5150ABFEEE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8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57B-4ADF-4B7D-A27E-F16F0FDDC1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5A93-50B5-4CBC-AF38-5150ABFEEE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03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57B-4ADF-4B7D-A27E-F16F0FDDC1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5A93-50B5-4CBC-AF38-5150ABFEEE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7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57B-4ADF-4B7D-A27E-F16F0FDDC1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5A93-50B5-4CBC-AF38-5150ABFEEE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8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99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53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3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0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65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8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85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50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821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72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6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76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06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1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260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470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13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836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972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25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9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736BC7E-F70A-4A6F-B1D6-FB0E255D05F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DB7F507-33DC-4353-B2A2-EA2FF0B0263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736BC7E-F70A-4A6F-B1D6-FB0E255D05F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DB7F507-33DC-4353-B2A2-EA2FF0B0263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51957B-4ADF-4B7D-A27E-F16F0FDDC1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4A5A93-50B5-4CBC-AF38-5150ABFEEE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5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736BC7E-F70A-4A6F-B1D6-FB0E255D05FB}" type="datetimeFigureOut">
              <a:rPr lang="ru-RU" smtClean="0">
                <a:solidFill>
                  <a:srgbClr val="073E87"/>
                </a:solidFill>
              </a:rPr>
              <a:pPr/>
              <a:t>22.10.2019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DB7F507-33DC-4353-B2A2-EA2FF0B0263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1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736BC7E-F70A-4A6F-B1D6-FB0E255D05FB}" type="datetimeFigureOut">
              <a:rPr lang="ru-RU" smtClean="0">
                <a:solidFill>
                  <a:srgbClr val="073E87"/>
                </a:solidFill>
              </a:rPr>
              <a:pPr/>
              <a:t>22.10.2019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DB7F507-33DC-4353-B2A2-EA2FF0B0263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6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dule.ru/catalog/micro/processor_1879vm6y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Система мониторинга, диагностики и управления генерирующей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установкой на базе двигателя внутреннего сгорания (ДГУ)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2736304"/>
          </a:xfrm>
        </p:spPr>
        <p:txBody>
          <a:bodyPr>
            <a:noAutofit/>
          </a:bodyPr>
          <a:lstStyle/>
          <a:p>
            <a:pPr marL="514350" indent="-514350"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Диагностика в режиме реального времени. </a:t>
            </a:r>
          </a:p>
          <a:p>
            <a:pPr marL="514350" indent="-514350"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Динамическое </a:t>
            </a:r>
            <a:r>
              <a:rPr lang="ru-RU" sz="2400" b="1" dirty="0">
                <a:solidFill>
                  <a:srgbClr val="002060"/>
                </a:solidFill>
              </a:rPr>
              <a:t>моделирование объекта.</a:t>
            </a:r>
          </a:p>
          <a:p>
            <a:pPr marL="514350" indent="-514350" algn="l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Оптимизация параметров.</a:t>
            </a:r>
          </a:p>
          <a:p>
            <a:pPr marL="514350" indent="-514350" algn="l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Энергетическая, экономическая, экологическая эффективность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5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75467"/>
            <a:ext cx="8784976" cy="345069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 рамках дальнейшего </a:t>
            </a:r>
            <a:r>
              <a:rPr lang="ru-RU" sz="2000" dirty="0"/>
              <a:t>развития </a:t>
            </a:r>
            <a:r>
              <a:rPr lang="ru-RU" sz="2000" dirty="0" smtClean="0"/>
              <a:t>системы </a:t>
            </a:r>
            <a:r>
              <a:rPr lang="ru-RU" sz="2000" dirty="0"/>
              <a:t>мониторинга и адаптивного  управления </a:t>
            </a:r>
            <a:r>
              <a:rPr lang="ru-RU" sz="2000" dirty="0" smtClean="0"/>
              <a:t>ДГУ в настоящее время проводятся исследования по созданию оборудования </a:t>
            </a:r>
            <a:r>
              <a:rPr lang="ru-RU" sz="2000" dirty="0"/>
              <a:t>для распознавания технических состояний по исходной информации, содержащейся в </a:t>
            </a:r>
            <a:r>
              <a:rPr lang="ru-RU" sz="2000" dirty="0" err="1"/>
              <a:t>виброакустическом</a:t>
            </a:r>
            <a:r>
              <a:rPr lang="ru-RU" sz="2000" dirty="0"/>
              <a:t> </a:t>
            </a:r>
            <a:r>
              <a:rPr lang="ru-RU" sz="2000" dirty="0" smtClean="0"/>
              <a:t>сигнале на основе программно-аппаратных решений НТЦ «Модуль.</a:t>
            </a:r>
          </a:p>
          <a:p>
            <a:r>
              <a:rPr lang="ru-RU" sz="2000" dirty="0" smtClean="0"/>
              <a:t>Оборудование может быть размещено в непосредственной близости от ДГУ либо в сервисном центре (центре компетенций). Передача данных может осуществляться с применением сетей 5</a:t>
            </a:r>
            <a:r>
              <a:rPr lang="en-US" sz="2000" dirty="0" smtClean="0"/>
              <a:t>G.</a:t>
            </a:r>
            <a:endParaRPr lang="ru-RU" sz="2000" dirty="0" smtClean="0"/>
          </a:p>
          <a:p>
            <a:r>
              <a:rPr lang="ru-RU" sz="2000" dirty="0" smtClean="0"/>
              <a:t>Для повышения достоверности результатов анализ данных производится с привязкой спектра к конкретным тактам рабочего цикла.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>Система </a:t>
            </a:r>
            <a:r>
              <a:rPr lang="ru-RU" sz="2200" b="1" dirty="0"/>
              <a:t>мониторинга, диагностики и управления ДГУ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dirty="0" err="1" smtClean="0"/>
              <a:t>Вибродиагностика</a:t>
            </a:r>
            <a:r>
              <a:rPr lang="ru-RU" sz="2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97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72613" y="4747790"/>
            <a:ext cx="4280263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ru-RU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09688" y="1684986"/>
            <a:ext cx="1312693" cy="129614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ЦОС</a:t>
            </a: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БФП </a:t>
            </a: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NM6407</a:t>
            </a:r>
            <a:endParaRPr lang="ru-RU" sz="20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23093" y="764704"/>
            <a:ext cx="2317865" cy="22322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Анализ изображения акустического профиля</a:t>
            </a: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20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nmDL</a:t>
            </a:r>
            <a:r>
              <a:rPr lang="en-US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(</a:t>
            </a:r>
            <a:r>
              <a:rPr lang="en-US" sz="20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NeuroMatrix</a:t>
            </a:r>
            <a:r>
              <a:rPr lang="en-US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® </a:t>
            </a:r>
            <a:r>
              <a:rPr lang="en-US" sz="20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DeepLearning</a:t>
            </a:r>
            <a:r>
              <a:rPr lang="en-US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)</a:t>
            </a: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hlinkClick r:id="rId3"/>
              </a:rPr>
              <a:t> </a:t>
            </a:r>
            <a:r>
              <a:rPr lang="ru-RU" sz="2000" dirty="0">
                <a:solidFill>
                  <a:prstClr val="black"/>
                </a:solidFill>
                <a:effectLst/>
                <a:hlinkClick r:id="rId3"/>
              </a:rPr>
              <a:t>1879ВМ6Я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59664" y="595173"/>
            <a:ext cx="1692188" cy="14401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Система принятия решений и управления</a:t>
            </a:r>
            <a:endParaRPr lang="ru-RU" sz="20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1803863" y="3143596"/>
            <a:ext cx="864096" cy="162018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155791" y="3683073"/>
            <a:ext cx="648072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155791" y="3418468"/>
            <a:ext cx="648072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155791" y="3953686"/>
            <a:ext cx="648072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2667959" y="3848007"/>
            <a:ext cx="566029" cy="249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Блок-схема: типовой процесс 15"/>
          <p:cNvSpPr/>
          <p:nvPr/>
        </p:nvSpPr>
        <p:spPr>
          <a:xfrm>
            <a:off x="3233988" y="3143596"/>
            <a:ext cx="864094" cy="162018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6157522" y="3793683"/>
            <a:ext cx="612132" cy="304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Блок-схема: типовой процесс 24"/>
          <p:cNvSpPr/>
          <p:nvPr/>
        </p:nvSpPr>
        <p:spPr>
          <a:xfrm>
            <a:off x="4643944" y="3127610"/>
            <a:ext cx="1476164" cy="162018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4139888" y="3848008"/>
            <a:ext cx="504056" cy="249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207233" y="2090438"/>
            <a:ext cx="857699" cy="41286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2842" y="1543284"/>
            <a:ext cx="1155791" cy="6503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Объект </a:t>
            </a:r>
            <a:endParaRPr lang="ru-RU" sz="20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23" name="Блок-схема: решение 22"/>
          <p:cNvSpPr/>
          <p:nvPr/>
        </p:nvSpPr>
        <p:spPr>
          <a:xfrm>
            <a:off x="6769654" y="2197473"/>
            <a:ext cx="1906802" cy="351242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323547" y="2007869"/>
            <a:ext cx="1702340" cy="6503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Первичные сенсоры </a:t>
            </a:r>
            <a:endParaRPr lang="ru-RU" sz="20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34" name="Блок-схема: несколько документов 33"/>
          <p:cNvSpPr/>
          <p:nvPr/>
        </p:nvSpPr>
        <p:spPr>
          <a:xfrm>
            <a:off x="3185527" y="5114502"/>
            <a:ext cx="1659062" cy="60539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1691680" y="5013176"/>
            <a:ext cx="136819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Архив</a:t>
            </a: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моделей </a:t>
            </a:r>
            <a:endParaRPr lang="ru-RU" sz="20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37" name="Двойная стрелка влево/вверх 36"/>
          <p:cNvSpPr/>
          <p:nvPr/>
        </p:nvSpPr>
        <p:spPr>
          <a:xfrm>
            <a:off x="4952919" y="4864757"/>
            <a:ext cx="858213" cy="72008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Двойная стрелка влево/вверх 37"/>
          <p:cNvSpPr/>
          <p:nvPr/>
        </p:nvSpPr>
        <p:spPr>
          <a:xfrm>
            <a:off x="1064932" y="5742503"/>
            <a:ext cx="6819436" cy="50739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1730" y="1543284"/>
            <a:ext cx="1155791" cy="6503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Объект </a:t>
            </a:r>
            <a:endParaRPr lang="ru-RU" sz="20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202879" y="90573"/>
            <a:ext cx="3705511" cy="6503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Структурная схема анализатора сигналов</a:t>
            </a:r>
            <a:endParaRPr lang="ru-RU" sz="20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547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7872667">
            <a:off x="1504421" y="2908953"/>
            <a:ext cx="4622989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Технологический цикл. Время.</a:t>
            </a:r>
            <a:endParaRPr lang="ru-RU" sz="2000" dirty="0"/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>
            <a:off x="2159732" y="728538"/>
            <a:ext cx="1224136" cy="208823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1871700" y="1268760"/>
            <a:ext cx="1224136" cy="208823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1547664" y="1772654"/>
            <a:ext cx="1224136" cy="208823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1259632" y="2312876"/>
            <a:ext cx="1224136" cy="208823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7916764">
            <a:off x="1458749" y="3161851"/>
            <a:ext cx="3921790" cy="170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5229200"/>
            <a:ext cx="8352928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Динамический режим.</a:t>
            </a: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Пооперационный </a:t>
            </a:r>
            <a:r>
              <a:rPr lang="ru-RU" sz="20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анализ«виброакустического</a:t>
            </a: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 профиля».</a:t>
            </a: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(«Томография» технологического цикла.)</a:t>
            </a:r>
            <a:endParaRPr lang="ru-RU" sz="20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pic>
        <p:nvPicPr>
          <p:cNvPr id="12" name="Picture 4" descr="https://cf.ppt-online.org/files1/slide/x/x27NGyXhekLWufvdIZ1DKb3tRozQljTYgHU5SMJpF4/slide-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572" b="8787"/>
          <a:stretch/>
        </p:blipFill>
        <p:spPr bwMode="auto">
          <a:xfrm>
            <a:off x="5076056" y="634866"/>
            <a:ext cx="3138722" cy="17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cf.ppt-online.org/files1/slide/x/x27NGyXhekLWufvdIZ1DKb3tRozQljTYgHU5SMJpF4/slide-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267" b="8787"/>
          <a:stretch/>
        </p:blipFill>
        <p:spPr bwMode="auto">
          <a:xfrm>
            <a:off x="4644008" y="1948171"/>
            <a:ext cx="3138722" cy="173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cf.ppt-online.org/files1/slide/x/x27NGyXhekLWufvdIZ1DKb3tRozQljTYgHU5SMJpF4/slide-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917" b="8787"/>
          <a:stretch/>
        </p:blipFill>
        <p:spPr bwMode="auto">
          <a:xfrm>
            <a:off x="3866735" y="3140968"/>
            <a:ext cx="3138722" cy="17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узел 8"/>
          <p:cNvSpPr/>
          <p:nvPr/>
        </p:nvSpPr>
        <p:spPr>
          <a:xfrm>
            <a:off x="7005457" y="4636463"/>
            <a:ext cx="158831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7340746" y="4047842"/>
            <a:ext cx="152400" cy="1140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7188346" y="4344063"/>
            <a:ext cx="152400" cy="1140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7730754" y="3210184"/>
            <a:ext cx="158831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8066043" y="2621563"/>
            <a:ext cx="152400" cy="1140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7913643" y="2917784"/>
            <a:ext cx="152400" cy="1140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0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568952" cy="576064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Задачи: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/>
              <a:t>1) детальным изучением объекта с целью выявления наиболее уязвимых мест, составлением перечня параметров выходящих за допустимые нормы, и разбиением на классы технических состояний, подлежащих распознаванию;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/>
              <a:t>2</a:t>
            </a:r>
            <a:r>
              <a:rPr lang="ru-RU" sz="1600" b="1" dirty="0" smtClean="0"/>
              <a:t>) </a:t>
            </a:r>
            <a:r>
              <a:rPr lang="ru-RU" sz="1600" b="1" dirty="0"/>
              <a:t>локализацией источников излучения повышенной колебательной энергии в исследуемом объекте;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/>
              <a:t>3</a:t>
            </a:r>
            <a:r>
              <a:rPr lang="ru-RU" sz="1600" b="1" dirty="0" smtClean="0"/>
              <a:t>) </a:t>
            </a:r>
            <a:r>
              <a:rPr lang="ru-RU" sz="1600" b="1" dirty="0"/>
              <a:t>определением динамических характеристик </a:t>
            </a:r>
            <a:r>
              <a:rPr lang="ru-RU" sz="1600" b="1" dirty="0" smtClean="0"/>
              <a:t>и  математических моделей отдельных </a:t>
            </a:r>
            <a:r>
              <a:rPr lang="ru-RU" sz="1600" b="1" dirty="0"/>
              <a:t>узлов, агрегатов и объекта в целом в целях построения диагностической модели;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/>
              <a:t>4</a:t>
            </a:r>
            <a:r>
              <a:rPr lang="ru-RU" sz="1600" b="1" dirty="0" smtClean="0"/>
              <a:t>) </a:t>
            </a:r>
            <a:r>
              <a:rPr lang="ru-RU" sz="1600" b="1" dirty="0"/>
              <a:t>формированием и доводкой системы информативных диагностических признаков чувствительных к изменению параметров технического состояния в процессе обучения диагностической системы;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/>
              <a:t>5) </a:t>
            </a:r>
            <a:r>
              <a:rPr lang="ru-RU" sz="1600" b="1" dirty="0"/>
              <a:t>разработкой алгоритмов определения текущего технического состояния механизма;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/>
              <a:t>6</a:t>
            </a:r>
            <a:r>
              <a:rPr lang="ru-RU" sz="1600" b="1" dirty="0" smtClean="0"/>
              <a:t>) </a:t>
            </a:r>
            <a:r>
              <a:rPr lang="ru-RU" sz="1600" b="1" dirty="0"/>
              <a:t>прогнозированием изменений </a:t>
            </a:r>
            <a:r>
              <a:rPr lang="ru-RU" sz="1600" b="1" dirty="0" err="1"/>
              <a:t>виброакустического</a:t>
            </a:r>
            <a:r>
              <a:rPr lang="ru-RU" sz="1600" b="1" dirty="0"/>
              <a:t> сигнала и параметров технического состояния;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/>
              <a:t>7</a:t>
            </a:r>
            <a:r>
              <a:rPr lang="ru-RU" sz="1600" b="1" dirty="0" smtClean="0"/>
              <a:t>) </a:t>
            </a:r>
            <a:r>
              <a:rPr lang="ru-RU" sz="1600" b="1" dirty="0"/>
              <a:t>разработкой процедур обратного воздействия на объект (выключение, перевод на щадящий режим и т. п.)</a:t>
            </a:r>
          </a:p>
        </p:txBody>
      </p:sp>
    </p:spTree>
    <p:extLst>
      <p:ext uri="{BB962C8B-B14F-4D97-AF65-F5344CB8AC3E}">
        <p14:creationId xmlns:p14="http://schemas.microsoft.com/office/powerpoint/2010/main" val="40782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7" cy="486916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Межгосударственный стандарт ГОСТ 10448-2014 "Двигатели внутреннего сгорания поршневые. Приемка. Методы испытаний" введен в действие с 1 января 2016 г.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Стандарт определяет порядок и правила проведения испытаний,     устанавливает перечень измеряемых параметров, допустимые погрешности измерений или расчета.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Порядок проведения испытаний определяет их статический характер. Снятие характеристик происходит путем последовательного изменения заданной величины в пределах установленного диапазона.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При проведении измерений нагрузка, частота вращения, температура и давление рабочих агентов должны поддерживаться в пределах, установленных программой испытаний</a:t>
            </a:r>
            <a:r>
              <a:rPr lang="ru-RU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* </a:t>
            </a:r>
            <a:r>
              <a:rPr lang="ru-RU" sz="2000" b="1" dirty="0"/>
              <a:t>Работу ДВС описывает статическая </a:t>
            </a:r>
            <a:r>
              <a:rPr lang="ru-RU" sz="2000" b="1" dirty="0" smtClean="0"/>
              <a:t>модель.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Методы испытаний и технические характеристики ДВС.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768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86543"/>
            <a:ext cx="2095238" cy="10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8492182" cy="115212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Система мониторинга и адаптивного  управления ДГУ.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Измерительная аппаратура.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71" y="2420888"/>
            <a:ext cx="1371059" cy="148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46949"/>
            <a:ext cx="1293299" cy="126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8544" y="1700808"/>
            <a:ext cx="844071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chemeClr val="tx1"/>
                </a:solidFill>
              </a:rPr>
              <a:t>Сертифицированные средства для динамических  измерений</a:t>
            </a:r>
          </a:p>
        </p:txBody>
      </p:sp>
      <p:pic>
        <p:nvPicPr>
          <p:cNvPr id="10" name="Picture 7" descr="http://razom.znaimo.com.ua/tw_files2/urls_443/2/d-1469/1469_html_m145baa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7" y="836712"/>
            <a:ext cx="799091" cy="72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08544" y="4169485"/>
            <a:ext cx="844071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№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19320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в  ГРСИ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8929" y="4779306"/>
            <a:ext cx="8480333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Аналоговые , цифровые датчики: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-температура, расход, скорость , положение, частота оборотов ,  давление  и др..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Штатные датчики  объекта.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Подключение к </a:t>
            </a:r>
            <a:r>
              <a:rPr lang="en-US" sz="1600" b="1" dirty="0" smtClean="0">
                <a:solidFill>
                  <a:schemeClr val="tx1"/>
                </a:solidFill>
              </a:rPr>
              <a:t>CAN 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шине стандарта </a:t>
            </a:r>
            <a:r>
              <a:rPr lang="en-US" sz="1600" b="1" dirty="0" smtClean="0">
                <a:solidFill>
                  <a:schemeClr val="tx1"/>
                </a:solidFill>
              </a:rPr>
              <a:t>SAE  J1939</a:t>
            </a:r>
            <a:r>
              <a:rPr lang="ru-RU" sz="1600" b="1" dirty="0" smtClean="0">
                <a:solidFill>
                  <a:schemeClr val="tx1"/>
                </a:solidFill>
              </a:rPr>
              <a:t>/</a:t>
            </a:r>
            <a:r>
              <a:rPr lang="en-US" sz="1600" b="1" dirty="0" smtClean="0">
                <a:solidFill>
                  <a:schemeClr val="tx1"/>
                </a:solidFill>
              </a:rPr>
              <a:t>FMS</a:t>
            </a:r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Цифровые датчики . Подключение через шину 1-</a:t>
            </a:r>
            <a:r>
              <a:rPr lang="en-US" sz="1600" b="1" dirty="0" smtClean="0">
                <a:solidFill>
                  <a:schemeClr val="tx1"/>
                </a:solidFill>
              </a:rPr>
              <a:t>Wire 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677472" cy="446449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sz="4400" dirty="0"/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 </a:t>
            </a:r>
            <a:r>
              <a:rPr lang="ru-RU" sz="4500" b="1" dirty="0"/>
              <a:t>П</a:t>
            </a:r>
            <a:r>
              <a:rPr lang="ru-RU" sz="4500" b="1" dirty="0" smtClean="0"/>
              <a:t>реимущества  </a:t>
            </a:r>
            <a:r>
              <a:rPr lang="ru-RU" sz="4500" b="1" dirty="0"/>
              <a:t>СИРТ </a:t>
            </a:r>
            <a:r>
              <a:rPr lang="ru-RU" sz="5000" b="1" dirty="0" smtClean="0"/>
              <a:t>2.1.:</a:t>
            </a:r>
            <a:r>
              <a:rPr lang="ru-RU" sz="4500" b="1" dirty="0"/>
              <a:t/>
            </a:r>
            <a:br>
              <a:rPr lang="ru-RU" sz="4500" b="1" dirty="0"/>
            </a:br>
            <a:r>
              <a:rPr lang="ru-RU" sz="4500" b="1" dirty="0" smtClean="0"/>
              <a:t>1.   </a:t>
            </a:r>
            <a:r>
              <a:rPr lang="ru-RU" sz="4500" b="1" dirty="0"/>
              <a:t>П</a:t>
            </a:r>
            <a:r>
              <a:rPr lang="ru-RU" sz="4500" b="1" dirty="0" smtClean="0"/>
              <a:t>огрешность </a:t>
            </a:r>
            <a:r>
              <a:rPr lang="ru-RU" sz="4500" b="1" dirty="0"/>
              <a:t>измерения </a:t>
            </a:r>
            <a:r>
              <a:rPr lang="ru-RU" sz="4500" b="1" dirty="0" smtClean="0"/>
              <a:t>расхода топлива </a:t>
            </a:r>
            <a:r>
              <a:rPr lang="ru-RU" sz="4500" b="1" dirty="0"/>
              <a:t>в не </a:t>
            </a:r>
            <a:r>
              <a:rPr lang="ru-RU" sz="4500" b="1" dirty="0" smtClean="0"/>
              <a:t>более                             </a:t>
            </a:r>
            <a:r>
              <a:rPr lang="ru-RU" sz="4500" b="1" dirty="0"/>
              <a:t>0,2% </a:t>
            </a:r>
            <a:br>
              <a:rPr lang="ru-RU" sz="4500" b="1" dirty="0"/>
            </a:br>
            <a:r>
              <a:rPr lang="ru-RU" sz="4500" b="1" dirty="0"/>
              <a:t>2</a:t>
            </a:r>
            <a:r>
              <a:rPr lang="ru-RU" sz="4500" b="1" dirty="0" smtClean="0"/>
              <a:t>.   </a:t>
            </a:r>
            <a:r>
              <a:rPr lang="ru-RU" sz="4500" b="1" dirty="0"/>
              <a:t>Время измерения от </a:t>
            </a:r>
            <a:r>
              <a:rPr lang="ru-RU" sz="4500" b="1" dirty="0" smtClean="0"/>
              <a:t>                                                                                         0,01 </a:t>
            </a:r>
            <a:r>
              <a:rPr lang="ru-RU" sz="4500" b="1" dirty="0"/>
              <a:t>сек.</a:t>
            </a:r>
            <a:br>
              <a:rPr lang="ru-RU" sz="4500" b="1" dirty="0"/>
            </a:br>
            <a:r>
              <a:rPr lang="ru-RU" sz="4500" b="1" dirty="0"/>
              <a:t>3. </a:t>
            </a:r>
            <a:r>
              <a:rPr lang="ru-RU" sz="4500" b="1" dirty="0" smtClean="0"/>
              <a:t>  Высокие </a:t>
            </a:r>
            <a:r>
              <a:rPr lang="ru-RU" sz="4500" b="1" dirty="0"/>
              <a:t>ресурсные показатели.</a:t>
            </a:r>
            <a:br>
              <a:rPr lang="ru-RU" sz="4500" b="1" dirty="0"/>
            </a:br>
            <a:r>
              <a:rPr lang="ru-RU" sz="4500" b="1" dirty="0"/>
              <a:t>4</a:t>
            </a:r>
            <a:r>
              <a:rPr lang="ru-RU" sz="4500" b="1" dirty="0" smtClean="0"/>
              <a:t>.   </a:t>
            </a:r>
            <a:r>
              <a:rPr lang="ru-RU" sz="4500" b="1" dirty="0"/>
              <a:t>Прямые измерения. Линейные характеристики. </a:t>
            </a:r>
            <a:r>
              <a:rPr lang="ru-RU" sz="4500" b="1" dirty="0" smtClean="0"/>
              <a:t>                                             Минимальное  </a:t>
            </a:r>
            <a:r>
              <a:rPr lang="ru-RU" sz="4500" b="1" dirty="0"/>
              <a:t>воздействие на </a:t>
            </a:r>
            <a:r>
              <a:rPr lang="ru-RU" sz="4500" b="1" dirty="0" smtClean="0"/>
              <a:t>измеряемый поток                                                                5</a:t>
            </a:r>
            <a:r>
              <a:rPr lang="ru-RU" sz="4500" b="1" dirty="0"/>
              <a:t>. </a:t>
            </a:r>
            <a:r>
              <a:rPr lang="ru-RU" sz="4500" b="1" dirty="0" smtClean="0"/>
              <a:t>  Расширенный </a:t>
            </a:r>
            <a:r>
              <a:rPr lang="ru-RU" sz="4500" b="1" dirty="0"/>
              <a:t>диапазон рабочих температур </a:t>
            </a:r>
            <a:r>
              <a:rPr lang="ru-RU" sz="4500" b="1" dirty="0" smtClean="0"/>
              <a:t>                                 (-</a:t>
            </a:r>
            <a:r>
              <a:rPr lang="ru-RU" sz="4500" b="1" dirty="0"/>
              <a:t>50…+125градС)</a:t>
            </a:r>
            <a:br>
              <a:rPr lang="ru-RU" sz="4500" b="1" dirty="0"/>
            </a:br>
            <a:r>
              <a:rPr lang="ru-RU" sz="4500" b="1" dirty="0"/>
              <a:t>6</a:t>
            </a:r>
            <a:r>
              <a:rPr lang="ru-RU" sz="4500" b="1" dirty="0" smtClean="0"/>
              <a:t>.   </a:t>
            </a:r>
            <a:r>
              <a:rPr lang="ru-RU" sz="4500" b="1" dirty="0"/>
              <a:t>Первичный преобразователь защищен гистерезисом </a:t>
            </a:r>
            <a:r>
              <a:rPr lang="ru-RU" sz="4500" b="1" dirty="0" smtClean="0"/>
              <a:t>                                                             для </a:t>
            </a:r>
            <a:r>
              <a:rPr lang="ru-RU" sz="4500" b="1" dirty="0"/>
              <a:t>работы с пульсирующими потоками.</a:t>
            </a:r>
            <a:br>
              <a:rPr lang="ru-RU" sz="4500" b="1" dirty="0"/>
            </a:br>
            <a:r>
              <a:rPr lang="ru-RU" sz="4500" b="1" dirty="0"/>
              <a:t>7. </a:t>
            </a:r>
            <a:r>
              <a:rPr lang="ru-RU" sz="4500" b="1" dirty="0" smtClean="0"/>
              <a:t>  Неизменность </a:t>
            </a:r>
            <a:r>
              <a:rPr lang="ru-RU" sz="4500" b="1" dirty="0"/>
              <a:t>метрологических характеристик.</a:t>
            </a:r>
            <a:br>
              <a:rPr lang="ru-RU" sz="4500" b="1" dirty="0"/>
            </a:br>
            <a:r>
              <a:rPr lang="ru-RU" sz="4500" b="1" dirty="0"/>
              <a:t>8</a:t>
            </a:r>
            <a:r>
              <a:rPr lang="ru-RU" sz="4500" b="1" dirty="0" smtClean="0"/>
              <a:t>.   </a:t>
            </a:r>
            <a:r>
              <a:rPr lang="ru-RU" sz="4500" b="1" dirty="0"/>
              <a:t>Система контроля функционирования.</a:t>
            </a:r>
            <a:br>
              <a:rPr lang="ru-RU" sz="4500" b="1" dirty="0"/>
            </a:br>
            <a:r>
              <a:rPr lang="ru-RU" sz="4500" b="1" dirty="0"/>
              <a:t>9. </a:t>
            </a:r>
            <a:r>
              <a:rPr lang="ru-RU" sz="4500" b="1" dirty="0" smtClean="0"/>
              <a:t>  Штатная </a:t>
            </a:r>
            <a:r>
              <a:rPr lang="ru-RU" sz="4500" b="1" dirty="0"/>
              <a:t>система топливоподачи инвариантна к СИРТ2.1.</a:t>
            </a:r>
            <a:br>
              <a:rPr lang="ru-RU" sz="4500" b="1" dirty="0"/>
            </a:br>
            <a:r>
              <a:rPr lang="ru-RU" sz="4500" b="1" dirty="0"/>
              <a:t>10</a:t>
            </a:r>
            <a:r>
              <a:rPr lang="ru-RU" sz="4500" b="1" dirty="0" smtClean="0"/>
              <a:t>.  </a:t>
            </a:r>
            <a:r>
              <a:rPr lang="ru-RU" sz="4500" b="1" dirty="0"/>
              <a:t>Первичный преобразователь СИРТ2.1. обеспечивает  заявленные метрологические характеристики при интенсивных колебаниях и вибрации </a:t>
            </a:r>
            <a:r>
              <a:rPr lang="ru-RU" sz="4500" b="1" dirty="0" smtClean="0"/>
              <a:t>оборудования.</a:t>
            </a:r>
          </a:p>
          <a:p>
            <a:pPr>
              <a:buFont typeface="Wingdings" pitchFamily="2" charset="2"/>
              <a:buChar char="Ø"/>
            </a:pPr>
            <a:r>
              <a:rPr lang="ru-RU" sz="4500" b="1" dirty="0" smtClean="0"/>
              <a:t> Возможно использование при приемочных испытаниях, регулировочно-наладочных работах (РНР), эксплуатации.</a:t>
            </a:r>
            <a:endParaRPr lang="ru-RU" sz="4500" dirty="0"/>
          </a:p>
          <a:p>
            <a:endParaRPr lang="ru-RU" sz="4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Система измерения расхода топлива СИРТ </a:t>
            </a:r>
            <a:r>
              <a:rPr lang="ru-RU" sz="3200" b="1" dirty="0" smtClean="0"/>
              <a:t>2.1.</a:t>
            </a:r>
          </a:p>
        </p:txBody>
      </p:sp>
    </p:spTree>
    <p:extLst>
      <p:ext uri="{BB962C8B-B14F-4D97-AF65-F5344CB8AC3E}">
        <p14:creationId xmlns:p14="http://schemas.microsoft.com/office/powerpoint/2010/main" val="305443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Система измерения расхода топлива СИРТ 2.1. </a:t>
            </a:r>
            <a:endParaRPr lang="ru-RU" sz="2400" dirty="0" smtClean="0"/>
          </a:p>
          <a:p>
            <a:r>
              <a:rPr lang="ru-RU" sz="2200" b="1" dirty="0"/>
              <a:t>1. Испытания по ГОСТ 10448-2014 Двигатели внутреннего сгорания поршневые. Приемка. Методы испытаний</a:t>
            </a:r>
            <a:endParaRPr lang="ru-RU" sz="2200" dirty="0"/>
          </a:p>
          <a:p>
            <a:r>
              <a:rPr lang="ru-RU" sz="2200" b="1" dirty="0"/>
              <a:t>      1.1.Экономия средств. </a:t>
            </a:r>
            <a:endParaRPr lang="ru-RU" sz="2200" dirty="0"/>
          </a:p>
          <a:p>
            <a:r>
              <a:rPr lang="ru-RU" sz="2200" b="1" dirty="0"/>
              <a:t>Снижение  расходов на ГСМ при испытаниях в отдельных режимах измерений на 90%. </a:t>
            </a:r>
            <a:endParaRPr lang="ru-RU" sz="2200" dirty="0"/>
          </a:p>
          <a:p>
            <a:r>
              <a:rPr lang="ru-RU" sz="2200" b="1" dirty="0"/>
              <a:t>1.2. Сокращение сроков испытаний на отдельных режимах испытаний ДГУ в 10 раз.</a:t>
            </a:r>
            <a:endParaRPr lang="ru-RU" sz="2200" dirty="0"/>
          </a:p>
          <a:p>
            <a:r>
              <a:rPr lang="ru-RU" sz="2200" b="1" dirty="0"/>
              <a:t>1.3.Повышение качества испытаний. Точность измерений по расходу топлива  повышается в 5 раз.</a:t>
            </a:r>
            <a:endParaRPr lang="ru-RU" sz="2200" dirty="0"/>
          </a:p>
          <a:p>
            <a:pPr marL="571500" indent="-571500">
              <a:buFont typeface="+mj-lt"/>
              <a:buAutoNum type="romanU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Система мониторинга, диагностики и управления ДГУ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67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5" cy="5472608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 Для идентификации ДГУ используется 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GPS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/ ГЛОНАСС  модуль, построенный на базе навигационных приемников российского производства ЗАО «КБ НАВИС».   Информация о состоянии ДГУ накапливается во внутренней памяти контроллера и передается на сервер пользователя.   Для передачи информации используется сеть сотовой связи 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GSM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. Данные передаются по 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GPRS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 каналу.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Полученные данные используются для диагностики ДГУ, определения удельных значений расходов и оптимизации режимов работы. По данным измерений строятся индивидуальные  нагрузочные характеристики, оценивается степень износа оборудования, вычисляются коэффициенты полезного действия для различных режимов работы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                          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> 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Рис.2 Общий вид ДГУ 1250 кВт, подключение расходомеров, и установки контроллера системы мониторинга.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r>
              <a:rPr lang="ru-RU" sz="2000" dirty="0"/>
              <a:t>Система мониторинга, диагностики и управления ДГУ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02" y="4149080"/>
            <a:ext cx="2079714" cy="16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2192476" cy="164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37669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0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59" cy="532859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При параллельной работе  ДГУ  система мониторинга позволяет контролировать нагрузку, обеспечивать  оптимальный режим работы каждой ДГУ  в соответствии с  их  индивидуальными  нагрузочными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характеристиками</a:t>
            </a:r>
            <a:r>
              <a:rPr lang="ru-RU" dirty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Система мониторинга подключается к линии управления и контроля дизельного двигателя  шине </a:t>
            </a:r>
            <a:r>
              <a:rPr lang="en-US" dirty="0">
                <a:latin typeface="Calibri"/>
                <a:ea typeface="Calibri"/>
                <a:cs typeface="Times New Roman"/>
              </a:rPr>
              <a:t>CAN</a:t>
            </a:r>
            <a:r>
              <a:rPr lang="ru-RU" dirty="0">
                <a:latin typeface="Calibri"/>
                <a:ea typeface="Calibri"/>
                <a:cs typeface="Times New Roman"/>
              </a:rPr>
              <a:t>  с протоколом </a:t>
            </a:r>
            <a:r>
              <a:rPr lang="en-US" dirty="0">
                <a:latin typeface="Calibri"/>
                <a:ea typeface="Calibri"/>
                <a:cs typeface="Times New Roman"/>
              </a:rPr>
              <a:t>SAE J</a:t>
            </a:r>
            <a:r>
              <a:rPr lang="ru-RU" dirty="0">
                <a:latin typeface="Calibri"/>
                <a:ea typeface="Calibri"/>
                <a:cs typeface="Times New Roman"/>
              </a:rPr>
              <a:t>1939/</a:t>
            </a:r>
            <a:r>
              <a:rPr lang="en-US" dirty="0">
                <a:latin typeface="Calibri"/>
                <a:ea typeface="Calibri"/>
                <a:cs typeface="Times New Roman"/>
              </a:rPr>
              <a:t>FMS</a:t>
            </a:r>
            <a:r>
              <a:rPr lang="ru-RU" dirty="0">
                <a:latin typeface="Calibri"/>
                <a:ea typeface="Calibri"/>
                <a:cs typeface="Times New Roman"/>
              </a:rPr>
              <a:t>.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В </a:t>
            </a:r>
            <a:r>
              <a:rPr lang="ru-RU" dirty="0">
                <a:latin typeface="Calibri"/>
                <a:ea typeface="Calibri"/>
                <a:cs typeface="Times New Roman"/>
              </a:rPr>
              <a:t>сервисный центр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передается </a:t>
            </a:r>
            <a:r>
              <a:rPr lang="ru-RU" dirty="0">
                <a:latin typeface="Calibri"/>
                <a:ea typeface="Calibri"/>
                <a:cs typeface="Times New Roman"/>
              </a:rPr>
              <a:t>вся информация о параметрах состоянии двигателя.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График </a:t>
            </a:r>
            <a:r>
              <a:rPr lang="ru-RU" dirty="0">
                <a:latin typeface="Calibri"/>
                <a:ea typeface="Calibri"/>
                <a:cs typeface="Times New Roman"/>
              </a:rPr>
              <a:t>мгновенного расхода,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по </a:t>
            </a:r>
            <a:r>
              <a:rPr lang="ru-RU" dirty="0">
                <a:latin typeface="Calibri"/>
                <a:ea typeface="Calibri"/>
                <a:cs typeface="Times New Roman"/>
              </a:rPr>
              <a:t>данным системы мониторинга ДГУ 1250 кВт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Анализ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поступающих </a:t>
            </a:r>
            <a:r>
              <a:rPr lang="ru-RU" dirty="0">
                <a:latin typeface="Calibri"/>
                <a:ea typeface="Calibri"/>
                <a:cs typeface="Times New Roman"/>
              </a:rPr>
              <a:t>значений  измеряемых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параметров в эксплуатационных режимах и  соответствующих  характеристик 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индивидуальной динамической модели  позволяет  получать в режиме онлайн информацию о текущем техническом состоянии ДГУ.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2000" dirty="0"/>
              <a:t>Система мониторинга, диагностики и управления ДГУ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06580"/>
            <a:ext cx="3168353" cy="197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06581"/>
            <a:ext cx="3280727" cy="197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0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Система мониторинга и адаптивного  управления  </a:t>
            </a:r>
            <a:r>
              <a:rPr lang="ru-RU" sz="2400" dirty="0" smtClean="0">
                <a:solidFill>
                  <a:srgbClr val="002060"/>
                </a:solidFill>
              </a:rPr>
              <a:t>ДГУ</a:t>
            </a:r>
            <a:r>
              <a:rPr lang="ru-RU" sz="24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2636" y="1484784"/>
            <a:ext cx="8640960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Динамическая модель ДГУ создана </a:t>
            </a:r>
            <a:r>
              <a:rPr lang="ru-RU" dirty="0">
                <a:solidFill>
                  <a:srgbClr val="002060"/>
                </a:solidFill>
              </a:rPr>
              <a:t>в среде </a:t>
            </a:r>
            <a:r>
              <a:rPr lang="en-US" dirty="0" err="1">
                <a:solidFill>
                  <a:srgbClr val="002060"/>
                </a:solidFill>
              </a:rPr>
              <a:t>MatLab</a:t>
            </a:r>
            <a:r>
              <a:rPr lang="en-US" dirty="0">
                <a:solidFill>
                  <a:srgbClr val="002060"/>
                </a:solidFill>
              </a:rPr>
              <a:t> /Simulink.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Аппаратные средства для перспективной реализация модели </a:t>
            </a:r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>
                <a:solidFill>
                  <a:srgbClr val="002060"/>
                </a:solidFill>
              </a:rPr>
              <a:t>основе отечественных высокопроизводительных  процессоров со  встроенными аналогово-цифровыми системами на кристалле производства  НТЦ Модуль позволят повысить эффективность и надежность системы. </a:t>
            </a:r>
          </a:p>
          <a:p>
            <a:r>
              <a:rPr lang="ru-RU" dirty="0">
                <a:solidFill>
                  <a:srgbClr val="002060"/>
                </a:solidFill>
              </a:rPr>
              <a:t>Программно-аппаратные средства на основе  этих процессоров позволяют  реализовать модели и алгоритмы, разработанные в среде </a:t>
            </a:r>
            <a:r>
              <a:rPr lang="en-US" dirty="0" err="1">
                <a:solidFill>
                  <a:srgbClr val="002060"/>
                </a:solidFill>
              </a:rPr>
              <a:t>Matlab</a:t>
            </a:r>
            <a:r>
              <a:rPr lang="ru-RU" dirty="0">
                <a:solidFill>
                  <a:srgbClr val="002060"/>
                </a:solidFill>
              </a:rPr>
              <a:t>/</a:t>
            </a:r>
            <a:r>
              <a:rPr lang="en-US" dirty="0">
                <a:solidFill>
                  <a:srgbClr val="002060"/>
                </a:solidFill>
              </a:rPr>
              <a:t>Simulink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155" y="6318612"/>
            <a:ext cx="734481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вычислительный модуль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MC121.01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 процессором </a:t>
            </a:r>
            <a:r>
              <a:rPr lang="en-US" dirty="0" smtClean="0">
                <a:solidFill>
                  <a:srgbClr val="002060"/>
                </a:solidFill>
              </a:rPr>
              <a:t> 187BM6</a:t>
            </a:r>
            <a:r>
              <a:rPr lang="ru-RU" dirty="0" smtClean="0">
                <a:solidFill>
                  <a:srgbClr val="002060"/>
                </a:solidFill>
              </a:rPr>
              <a:t>Я;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" y="4014719"/>
            <a:ext cx="2759907" cy="2078577"/>
          </a:xfrm>
          <a:prstGeom prst="rect">
            <a:avLst/>
          </a:prstGeom>
        </p:spPr>
      </p:pic>
      <p:pic>
        <p:nvPicPr>
          <p:cNvPr id="9" name="Рисунок 8" descr="C:\Users\d.romanovskiy\Desktop\getimg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16" y="4005064"/>
            <a:ext cx="2377685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3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640959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ru-RU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Программа </a:t>
            </a:r>
            <a:r>
              <a:rPr lang="ru-RU" b="1" dirty="0">
                <a:latin typeface="Calibri"/>
                <a:ea typeface="Calibri"/>
                <a:cs typeface="Times New Roman"/>
              </a:rPr>
              <a:t>сервисного центра обеспечивает в режиме   </a:t>
            </a:r>
            <a:r>
              <a:rPr lang="en-US" b="1" dirty="0">
                <a:latin typeface="Calibri"/>
                <a:ea typeface="Calibri"/>
                <a:cs typeface="Times New Roman"/>
              </a:rPr>
              <a:t>on line</a:t>
            </a:r>
            <a:r>
              <a:rPr lang="ru-RU" b="1" dirty="0">
                <a:latin typeface="Calibri"/>
                <a:ea typeface="Calibri"/>
                <a:cs typeface="Times New Roman"/>
              </a:rPr>
              <a:t> анализ технического состояния и оптимизацию режима работы по имеющимся индивидуальным моделям ДГУ.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При </a:t>
            </a:r>
            <a:r>
              <a:rPr lang="ru-RU" b="1" dirty="0">
                <a:latin typeface="Calibri"/>
                <a:ea typeface="Calibri"/>
                <a:cs typeface="Times New Roman"/>
              </a:rPr>
              <a:t>построении математической модели за основу модели берутся данные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испытаний </a:t>
            </a:r>
            <a:r>
              <a:rPr lang="ru-RU" b="1" dirty="0">
                <a:latin typeface="Calibri"/>
                <a:ea typeface="Calibri"/>
                <a:cs typeface="Times New Roman"/>
              </a:rPr>
              <a:t>по  ГОСТ 10448-2014 конкретного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ДГУ.  Действующие параметры цифровой модели  ДГУ  уточняются </a:t>
            </a:r>
            <a:r>
              <a:rPr lang="ru-RU" b="1" dirty="0">
                <a:latin typeface="Calibri"/>
                <a:ea typeface="Calibri"/>
                <a:cs typeface="Times New Roman"/>
              </a:rPr>
              <a:t>по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результатам текущих измерений.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b="1" dirty="0">
                <a:latin typeface="Calibri"/>
                <a:ea typeface="Calibri"/>
                <a:cs typeface="Times New Roman"/>
              </a:rPr>
              <a:t>Система мониторинга контролирует расход топлива (объемный и весовой), давление после подкачивающего насоса,  частоту вращения дизеля, давление и температуру в циркуляционной системе смазки, давление и температуру охлаждающей жидкости, температуру выпускных газов, положение органа управления подачей топлива, уровень топлива в расходных цистернах.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b="1" dirty="0">
                <a:latin typeface="Calibri"/>
                <a:ea typeface="Calibri"/>
                <a:cs typeface="Times New Roman"/>
              </a:rPr>
              <a:t>Система мониторинга не оказывает влияния на  работу узлов и агрегатов  ДГУ, не нарушает требований руководства по эксплуатации. Ее использование позволяет решить задачи экономии топлива за счет выбора оптимального управления, повысить надежность безопасность работы  за счет диагностики состояния и оптимизации режимов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/>
          <a:lstStyle/>
          <a:p>
            <a:r>
              <a:rPr lang="ru-RU" sz="2000" dirty="0"/>
              <a:t>Система мониторинга, диагностики и управления ДГУ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2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1671</TotalTime>
  <Words>924</Words>
  <Application>Microsoft Office PowerPoint</Application>
  <PresentationFormat>Экран (4:3)</PresentationFormat>
  <Paragraphs>89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1_Волна</vt:lpstr>
      <vt:lpstr>2_Волна</vt:lpstr>
      <vt:lpstr>Воздушный поток</vt:lpstr>
      <vt:lpstr>3_Волна</vt:lpstr>
      <vt:lpstr>4_Волна</vt:lpstr>
      <vt:lpstr>Система мониторинга, диагностики и управления генерирующей  установкой на базе двигателя внутреннего сгорания (ДГУ)</vt:lpstr>
      <vt:lpstr>Методы испытаний и технические характеристики ДВС.</vt:lpstr>
      <vt:lpstr>Система мониторинга и адаптивного  управления ДГУ. Измерительная аппаратура.</vt:lpstr>
      <vt:lpstr>Система измерения расхода топлива СИРТ 2.1.</vt:lpstr>
      <vt:lpstr>Система мониторинга, диагностики и управления ДГУ</vt:lpstr>
      <vt:lpstr>Система мониторинга, диагностики и управления ДГУ</vt:lpstr>
      <vt:lpstr>Система мониторинга, диагностики и управления ДГУ</vt:lpstr>
      <vt:lpstr>Система мониторинга и адаптивного  управления  ДГУ.</vt:lpstr>
      <vt:lpstr>Система мониторинга, диагностики и управления ДГУ</vt:lpstr>
      <vt:lpstr>  Система мониторинга, диагностики и управления ДГУ Вибродиагностика. </vt:lpstr>
      <vt:lpstr>Презентация PowerPoint</vt:lpstr>
      <vt:lpstr>Технологический цикл. Время.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мониторинга, диагностики и управления генерирующей  установкой на базе двигателя внутреннего сгорания</dc:title>
  <dc:creator>S</dc:creator>
  <cp:lastModifiedBy>S</cp:lastModifiedBy>
  <cp:revision>57</cp:revision>
  <dcterms:created xsi:type="dcterms:W3CDTF">2019-10-16T12:29:41Z</dcterms:created>
  <dcterms:modified xsi:type="dcterms:W3CDTF">2019-10-22T17:43:28Z</dcterms:modified>
</cp:coreProperties>
</file>