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1621" r:id="rId2"/>
    <p:sldId id="1662" r:id="rId3"/>
    <p:sldId id="1659" r:id="rId4"/>
    <p:sldId id="1658" r:id="rId5"/>
    <p:sldId id="1660" r:id="rId6"/>
    <p:sldId id="1650" r:id="rId7"/>
    <p:sldId id="1651" r:id="rId8"/>
    <p:sldId id="1652" r:id="rId9"/>
    <p:sldId id="1653" r:id="rId10"/>
    <p:sldId id="1654" r:id="rId11"/>
    <p:sldId id="1655" r:id="rId12"/>
    <p:sldId id="1656" r:id="rId13"/>
    <p:sldId id="1657" r:id="rId14"/>
    <p:sldId id="1661" r:id="rId15"/>
  </p:sldIdLst>
  <p:sldSz cx="9906000" cy="6858000" type="A4"/>
  <p:notesSz cx="6735763" cy="9866313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1192" userDrawn="1">
          <p15:clr>
            <a:srgbClr val="A4A3A4"/>
          </p15:clr>
        </p15:guide>
        <p15:guide id="4" pos="6000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4AC"/>
    <a:srgbClr val="92187D"/>
    <a:srgbClr val="F3941C"/>
    <a:srgbClr val="B00166"/>
    <a:srgbClr val="C6C6C6"/>
    <a:srgbClr val="0C6561"/>
    <a:srgbClr val="31307E"/>
    <a:srgbClr val="B83265"/>
    <a:srgbClr val="7CBD63"/>
    <a:srgbClr val="A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1369" autoAdjust="0"/>
  </p:normalViewPr>
  <p:slideViewPr>
    <p:cSldViewPr snapToGrid="0">
      <p:cViewPr varScale="1">
        <p:scale>
          <a:sx n="103" d="100"/>
          <a:sy n="103" d="100"/>
        </p:scale>
        <p:origin x="2040" y="72"/>
      </p:cViewPr>
      <p:guideLst>
        <p:guide orient="horz" pos="4320"/>
        <p:guide/>
        <p:guide pos="1192"/>
        <p:guide pos="6000"/>
        <p:guide orient="horz" pos="70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80;&#1085;&#1077;&#1083;&#1100;&#1085;&#1080;&#1082;&#1086;&#1074;&#1099;\&#1056;&#1072;&#1073;&#1086;&#1090;&#1072;\27.03.2018%20Redenex\&#1056;&#1072;&#1089;&#1095;&#1077;&#1090;%20&#1076;&#1083;&#1103;%20&#1082;&#1072;&#1088;&#1090;&#1080;&#1085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80;&#1085;&#1077;&#1083;&#1100;&#1085;&#1080;&#1082;&#1086;&#1074;&#1099;\&#1056;&#1072;&#1073;&#1086;&#1090;&#1072;\27.03.2018%20Redenex\&#1056;&#1072;&#1089;&#1095;&#1077;&#1090;%20&#1076;&#1083;&#1103;%20&#1082;&#1072;&#1088;&#1090;&#1080;&#1085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80;&#1085;&#1077;&#1083;&#1100;&#1085;&#1080;&#1082;&#1086;&#1074;&#1099;\&#1056;&#1072;&#1073;&#1086;&#1090;&#1072;\2019.10.21%20&#1055;&#1088;&#1077;&#1079;&#1072;%20&#1076;&#1083;&#1103;%20&#1093;&#1080;&#1090;%20&#1080;%20&#1087;&#1072;&#1091;&#1101;&#1088;\&#1054;&#1090;&#1073;&#1086;&#1088;%20&#1082;&#1083;&#1080;&#1077;&#1085;&#1090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6;&#1088;&#1086;&#1075;&#1086;&#1073;&#1091;&#1078;%20&#1058;&#1054;&#1056;\&#1048;&#1085;&#1076;&#1080;&#1082;&#1072;&#1090;&#1080;&#1074;&#1085;&#1072;&#1103;%20&#1086;&#1094;&#1077;&#1085;&#1082;&#1072;\&#1044;&#1086;&#1088;&#1086;&#1075;&#1086;&#1073;&#1091;&#1078;%20&#1060;&#1069;&#1052;%2030%25%20&#1085;&#1072;%20&#1069;&#106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02727209208018E-2"/>
          <c:y val="0.16708342065606818"/>
          <c:w val="0.8966272965879265"/>
          <c:h val="0.72088764946048411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Лист1!$B$12</c:f>
              <c:strCache>
                <c:ptCount val="1"/>
                <c:pt idx="0">
                  <c:v>Энергия и мощность на ОР</c:v>
                </c:pt>
              </c:strCache>
            </c:strRef>
          </c:tx>
          <c:spPr>
            <a:gradFill>
              <a:gsLst>
                <a:gs pos="0">
                  <a:srgbClr val="0C6561"/>
                </a:gs>
                <a:gs pos="100000">
                  <a:srgbClr val="31307E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Лист1!$D$12</c:f>
              <c:numCache>
                <c:formatCode>General</c:formatCode>
                <c:ptCount val="1"/>
                <c:pt idx="0">
                  <c:v>2.0339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D3-49F6-9B0E-9D29893DB6A7}"/>
            </c:ext>
          </c:extLst>
        </c:ser>
        <c:ser>
          <c:idx val="4"/>
          <c:order val="1"/>
          <c:tx>
            <c:strRef>
              <c:f>Лист1!$B$10</c:f>
              <c:strCache>
                <c:ptCount val="1"/>
                <c:pt idx="0">
                  <c:v>Сбытовая надбавка</c:v>
                </c:pt>
              </c:strCache>
            </c:strRef>
          </c:tx>
          <c:spPr>
            <a:gradFill>
              <a:gsLst>
                <a:gs pos="0">
                  <a:srgbClr val="B83265"/>
                </a:gs>
                <a:gs pos="100000">
                  <a:srgbClr val="92187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Лист1!$D$10</c:f>
              <c:numCache>
                <c:formatCode>General</c:formatCode>
                <c:ptCount val="1"/>
                <c:pt idx="0">
                  <c:v>9.4600000000000017E-2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D3-49F6-9B0E-9D29893DB6A7}"/>
            </c:ext>
          </c:extLst>
        </c:ser>
        <c:ser>
          <c:idx val="3"/>
          <c:order val="2"/>
          <c:tx>
            <c:strRef>
              <c:f>Лист1!$B$9</c:f>
              <c:strCache>
                <c:ptCount val="1"/>
                <c:pt idx="0">
                  <c:v>Инфраструктура</c:v>
                </c:pt>
              </c:strCache>
            </c:strRef>
          </c:tx>
          <c:spPr>
            <a:solidFill>
              <a:srgbClr val="F3941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Лист1!$D$9</c:f>
              <c:numCache>
                <c:formatCode>General</c:formatCode>
                <c:ptCount val="1"/>
                <c:pt idx="0">
                  <c:v>4.7300000000000009E-2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D3-49F6-9B0E-9D29893DB6A7}"/>
            </c:ext>
          </c:extLst>
        </c:ser>
        <c:ser>
          <c:idx val="1"/>
          <c:order val="3"/>
          <c:tx>
            <c:strRef>
              <c:f>Лист1!$B$8</c:f>
              <c:strCache>
                <c:ptCount val="1"/>
                <c:pt idx="0">
                  <c:v>Содержание сетей</c:v>
                </c:pt>
              </c:strCache>
            </c:strRef>
          </c:tx>
          <c:spPr>
            <a:gradFill>
              <a:gsLst>
                <a:gs pos="0">
                  <a:srgbClr val="4264AC"/>
                </a:gs>
                <a:gs pos="100000">
                  <a:srgbClr val="31307E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Лист1!$D$8</c:f>
              <c:numCache>
                <c:formatCode>General</c:formatCode>
                <c:ptCount val="1"/>
                <c:pt idx="0">
                  <c:v>1.8447000000000002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D3-49F6-9B0E-9D29893DB6A7}"/>
            </c:ext>
          </c:extLst>
        </c:ser>
        <c:ser>
          <c:idx val="0"/>
          <c:order val="4"/>
          <c:tx>
            <c:strRef>
              <c:f>Лист1!$B$11</c:f>
              <c:strCache>
                <c:ptCount val="1"/>
                <c:pt idx="0">
                  <c:v>Потери</c:v>
                </c:pt>
              </c:strCache>
            </c:strRef>
          </c:tx>
          <c:spPr>
            <a:gradFill>
              <a:gsLst>
                <a:gs pos="0">
                  <a:srgbClr val="31307E"/>
                </a:gs>
                <a:gs pos="100000">
                  <a:srgbClr val="92187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Лист1!$D$11</c:f>
              <c:numCache>
                <c:formatCode>General</c:formatCode>
                <c:ptCount val="1"/>
                <c:pt idx="0">
                  <c:v>0.70950000000000002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D3-49F6-9B0E-9D29893DB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051696"/>
        <c:axId val="247045032"/>
      </c:barChart>
      <c:catAx>
        <c:axId val="247051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47045032"/>
        <c:crosses val="autoZero"/>
        <c:auto val="1"/>
        <c:lblAlgn val="ctr"/>
        <c:lblOffset val="100"/>
        <c:noMultiLvlLbl val="0"/>
      </c:catAx>
      <c:valAx>
        <c:axId val="247045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705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02727209208018E-2"/>
          <c:y val="0.16708342065606818"/>
          <c:w val="0.8966272965879265"/>
          <c:h val="0.72088764946048411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Лист1!$F$5</c:f>
              <c:strCache>
                <c:ptCount val="1"/>
                <c:pt idx="0">
                  <c:v>Амортизация</c:v>
                </c:pt>
              </c:strCache>
            </c:strRef>
          </c:tx>
          <c:spPr>
            <a:gradFill>
              <a:gsLst>
                <a:gs pos="0">
                  <a:srgbClr val="B83265"/>
                </a:gs>
                <a:gs pos="100000">
                  <a:srgbClr val="31307E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Лист1!$H$5</c:f>
              <c:numCache>
                <c:formatCode>General</c:formatCode>
                <c:ptCount val="1"/>
                <c:pt idx="0">
                  <c:v>0.55341000000000007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7-49B3-B358-4B2D11557769}"/>
            </c:ext>
          </c:extLst>
        </c:ser>
        <c:ser>
          <c:idx val="2"/>
          <c:order val="1"/>
          <c:tx>
            <c:strRef>
              <c:f>Лист1!$F$7</c:f>
              <c:strCache>
                <c:ptCount val="1"/>
                <c:pt idx="0">
                  <c:v>Топливо</c:v>
                </c:pt>
              </c:strCache>
            </c:strRef>
          </c:tx>
          <c:spPr>
            <a:gradFill>
              <a:gsLst>
                <a:gs pos="0">
                  <a:srgbClr val="B83265"/>
                </a:gs>
                <a:gs pos="100000">
                  <a:srgbClr val="F3941C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Лист1!$H$7</c:f>
              <c:numCache>
                <c:formatCode>General</c:formatCode>
                <c:ptCount val="1"/>
                <c:pt idx="0">
                  <c:v>1.0453300000000003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7-49B3-B358-4B2D11557769}"/>
            </c:ext>
          </c:extLst>
        </c:ser>
        <c:ser>
          <c:idx val="9"/>
          <c:order val="2"/>
          <c:tx>
            <c:strRef>
              <c:f>Лист1!$F$8</c:f>
              <c:strCache>
                <c:ptCount val="1"/>
                <c:pt idx="0">
                  <c:v>ТОиР</c:v>
                </c:pt>
              </c:strCache>
            </c:strRef>
          </c:tx>
          <c:spPr>
            <a:gradFill>
              <a:gsLst>
                <a:gs pos="0">
                  <a:srgbClr val="7CBD63"/>
                </a:gs>
                <a:gs pos="100000">
                  <a:srgbClr val="0C656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7CBD63"/>
                  </a:gs>
                  <a:gs pos="0">
                    <a:srgbClr val="0C656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E7-49B3-B358-4B2D11557769}"/>
              </c:ext>
            </c:extLst>
          </c:dPt>
          <c:val>
            <c:numRef>
              <c:f>Лист1!$H$8</c:f>
              <c:numCache>
                <c:formatCode>General</c:formatCode>
                <c:ptCount val="1"/>
                <c:pt idx="0">
                  <c:v>0.52266500000000016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E7-49B3-B358-4B2D11557769}"/>
            </c:ext>
          </c:extLst>
        </c:ser>
        <c:ser>
          <c:idx val="8"/>
          <c:order val="3"/>
          <c:tx>
            <c:strRef>
              <c:f>Лист1!$F$9</c:f>
              <c:strCache>
                <c:ptCount val="1"/>
                <c:pt idx="0">
                  <c:v>ФОТ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100000">
                  <a:srgbClr val="92187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Лист1!$H$9</c:f>
              <c:numCache>
                <c:formatCode>General</c:formatCode>
                <c:ptCount val="1"/>
                <c:pt idx="0">
                  <c:v>9.2235000000000011E-2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E7-49B3-B358-4B2D11557769}"/>
            </c:ext>
          </c:extLst>
        </c:ser>
        <c:ser>
          <c:idx val="4"/>
          <c:order val="4"/>
          <c:tx>
            <c:strRef>
              <c:f>Лист1!$F$6</c:f>
              <c:strCache>
                <c:ptCount val="1"/>
                <c:pt idx="0">
                  <c:v>Налоги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100000">
                  <a:srgbClr val="4264AC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Лист1!$H$6</c:f>
              <c:numCache>
                <c:formatCode>General</c:formatCode>
                <c:ptCount val="1"/>
                <c:pt idx="0">
                  <c:v>0.55341000000000007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E7-49B3-B358-4B2D11557769}"/>
            </c:ext>
          </c:extLst>
        </c:ser>
        <c:ser>
          <c:idx val="7"/>
          <c:order val="5"/>
          <c:tx>
            <c:strRef>
              <c:f>Лист1!$F$10</c:f>
              <c:strCache>
                <c:ptCount val="1"/>
                <c:pt idx="0">
                  <c:v>Э/э из внешней сети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100000">
                  <a:srgbClr val="92187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Лист1!$H$10</c:f>
              <c:numCache>
                <c:formatCode>General</c:formatCode>
                <c:ptCount val="1"/>
                <c:pt idx="0">
                  <c:v>0.30745000000000006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E7-49B3-B358-4B2D11557769}"/>
            </c:ext>
          </c:extLst>
        </c:ser>
        <c:ser>
          <c:idx val="6"/>
          <c:order val="6"/>
          <c:tx>
            <c:strRef>
              <c:f>Лист1!$F$11</c:f>
              <c:strCache>
                <c:ptCount val="1"/>
                <c:pt idx="0">
                  <c:v>Экономия</c:v>
                </c:pt>
              </c:strCache>
            </c:strRef>
          </c:tx>
          <c:spPr>
            <a:pattFill prst="wdUpDiag">
              <a:fgClr>
                <a:srgbClr val="7CBD63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Лист1!$H$11</c:f>
              <c:numCache>
                <c:formatCode>General</c:formatCode>
                <c:ptCount val="1"/>
                <c:pt idx="0">
                  <c:v>1.3244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E7-49B3-B358-4B2D11557769}"/>
            </c:ext>
          </c:extLst>
        </c:ser>
        <c:ser>
          <c:idx val="5"/>
          <c:order val="7"/>
          <c:tx>
            <c:strRef>
              <c:f>Лист1!$F$12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pattFill prst="wdUpDiag">
              <a:fgClr>
                <a:srgbClr val="B83265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Лист1!$H$12</c:f>
              <c:numCache>
                <c:formatCode>General</c:formatCode>
                <c:ptCount val="1"/>
                <c:pt idx="0">
                  <c:v>0.33110000000000001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CE7-49B3-B358-4B2D11557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790160"/>
        <c:axId val="246788984"/>
      </c:barChart>
      <c:catAx>
        <c:axId val="246790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246788984"/>
        <c:crosses val="autoZero"/>
        <c:auto val="1"/>
        <c:lblAlgn val="ctr"/>
        <c:lblOffset val="100"/>
        <c:noMultiLvlLbl val="0"/>
      </c:catAx>
      <c:valAx>
        <c:axId val="24678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pPr>
            <a:r>
              <a:rPr lang="ru-RU" b="1">
                <a:solidFill>
                  <a:schemeClr val="tx1"/>
                </a:solidFill>
                <a:latin typeface="+mj-lt"/>
              </a:rPr>
              <a:t>Структура цены на электроэнергию, руб/МВт*ч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427281234503243E-2"/>
          <c:y val="9.6669575382251197E-2"/>
          <c:w val="0.71180690370935396"/>
          <c:h val="0.78324698853533725"/>
        </c:manualLayout>
      </c:layout>
      <c:areaChart>
        <c:grouping val="stacked"/>
        <c:varyColors val="0"/>
        <c:ser>
          <c:idx val="0"/>
          <c:order val="0"/>
          <c:tx>
            <c:strRef>
              <c:f>График!$B$3</c:f>
              <c:strCache>
                <c:ptCount val="1"/>
                <c:pt idx="0">
                  <c:v>РСВ</c:v>
                </c:pt>
              </c:strCache>
            </c:strRef>
          </c:tx>
          <c:spPr>
            <a:gradFill>
              <a:gsLst>
                <a:gs pos="0">
                  <a:srgbClr val="4264AC"/>
                </a:gs>
                <a:gs pos="100000">
                  <a:srgbClr val="000000">
                    <a:lumMod val="85000"/>
                    <a:lumOff val="15000"/>
                  </a:srgbClr>
                </a:gs>
              </a:gsLst>
              <a:lin ang="5400000" scaled="1"/>
            </a:gra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График!$C$3:$S$3</c:f>
              <c:numCache>
                <c:formatCode>General</c:formatCode>
                <c:ptCount val="17"/>
                <c:pt idx="0">
                  <c:v>759</c:v>
                </c:pt>
                <c:pt idx="1">
                  <c:v>804</c:v>
                </c:pt>
                <c:pt idx="2">
                  <c:v>844</c:v>
                </c:pt>
                <c:pt idx="3">
                  <c:v>812</c:v>
                </c:pt>
                <c:pt idx="4">
                  <c:v>843</c:v>
                </c:pt>
                <c:pt idx="5">
                  <c:v>872</c:v>
                </c:pt>
                <c:pt idx="6">
                  <c:v>921</c:v>
                </c:pt>
                <c:pt idx="7">
                  <c:v>959</c:v>
                </c:pt>
                <c:pt idx="8">
                  <c:v>996</c:v>
                </c:pt>
                <c:pt idx="9">
                  <c:v>1036</c:v>
                </c:pt>
                <c:pt idx="10">
                  <c:v>1077</c:v>
                </c:pt>
                <c:pt idx="11">
                  <c:v>1121</c:v>
                </c:pt>
                <c:pt idx="12">
                  <c:v>1165</c:v>
                </c:pt>
                <c:pt idx="13">
                  <c:v>1212</c:v>
                </c:pt>
                <c:pt idx="14">
                  <c:v>1260</c:v>
                </c:pt>
                <c:pt idx="15">
                  <c:v>1311</c:v>
                </c:pt>
                <c:pt idx="16">
                  <c:v>1363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9C-F34E-B8BF-0285DCA20B30}"/>
            </c:ext>
          </c:extLst>
        </c:ser>
        <c:ser>
          <c:idx val="1"/>
          <c:order val="1"/>
          <c:tx>
            <c:strRef>
              <c:f>График!$B$4</c:f>
              <c:strCache>
                <c:ptCount val="1"/>
                <c:pt idx="0">
                  <c:v>КОМ</c:v>
                </c:pt>
              </c:strCache>
            </c:strRef>
          </c:tx>
          <c:spPr>
            <a:solidFill>
              <a:srgbClr val="31307E"/>
            </a:soli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График!$C$4:$S$4</c:f>
              <c:numCache>
                <c:formatCode>General</c:formatCode>
                <c:ptCount val="17"/>
                <c:pt idx="0">
                  <c:v>162</c:v>
                </c:pt>
                <c:pt idx="1">
                  <c:v>178</c:v>
                </c:pt>
                <c:pt idx="2">
                  <c:v>183</c:v>
                </c:pt>
                <c:pt idx="3">
                  <c:v>212</c:v>
                </c:pt>
                <c:pt idx="4">
                  <c:v>212</c:v>
                </c:pt>
                <c:pt idx="5">
                  <c:v>230</c:v>
                </c:pt>
                <c:pt idx="6">
                  <c:v>240</c:v>
                </c:pt>
                <c:pt idx="7">
                  <c:v>252</c:v>
                </c:pt>
                <c:pt idx="8">
                  <c:v>266</c:v>
                </c:pt>
                <c:pt idx="9">
                  <c:v>245</c:v>
                </c:pt>
                <c:pt idx="10">
                  <c:v>257</c:v>
                </c:pt>
                <c:pt idx="11">
                  <c:v>270</c:v>
                </c:pt>
                <c:pt idx="12">
                  <c:v>284</c:v>
                </c:pt>
                <c:pt idx="13">
                  <c:v>298</c:v>
                </c:pt>
                <c:pt idx="14">
                  <c:v>313</c:v>
                </c:pt>
                <c:pt idx="15">
                  <c:v>328</c:v>
                </c:pt>
                <c:pt idx="16">
                  <c:v>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9C-F34E-B8BF-0285DCA20B30}"/>
            </c:ext>
          </c:extLst>
        </c:ser>
        <c:ser>
          <c:idx val="2"/>
          <c:order val="2"/>
          <c:tx>
            <c:strRef>
              <c:f>График!$B$5</c:f>
              <c:strCache>
                <c:ptCount val="1"/>
                <c:pt idx="0">
                  <c:v>МВР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График!$C$5:$S$5</c:f>
              <c:numCache>
                <c:formatCode>General</c:formatCode>
                <c:ptCount val="17"/>
                <c:pt idx="0">
                  <c:v>9</c:v>
                </c:pt>
                <c:pt idx="1">
                  <c:v>21</c:v>
                </c:pt>
                <c:pt idx="2">
                  <c:v>21</c:v>
                </c:pt>
                <c:pt idx="3">
                  <c:v>32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9C-F34E-B8BF-0285DCA20B30}"/>
            </c:ext>
          </c:extLst>
        </c:ser>
        <c:ser>
          <c:idx val="3"/>
          <c:order val="3"/>
          <c:tx>
            <c:strRef>
              <c:f>График!$B$6</c:f>
              <c:strCache>
                <c:ptCount val="1"/>
                <c:pt idx="0">
                  <c:v>ДПМ (тепло)</c:v>
                </c:pt>
              </c:strCache>
            </c:strRef>
          </c:tx>
          <c:spPr>
            <a:solidFill>
              <a:srgbClr val="0C6561"/>
            </a:soli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График!$C$6:$S$6</c:f>
              <c:numCache>
                <c:formatCode>General</c:formatCode>
                <c:ptCount val="17"/>
                <c:pt idx="0">
                  <c:v>50</c:v>
                </c:pt>
                <c:pt idx="1">
                  <c:v>73</c:v>
                </c:pt>
                <c:pt idx="2">
                  <c:v>95</c:v>
                </c:pt>
                <c:pt idx="3">
                  <c:v>154</c:v>
                </c:pt>
                <c:pt idx="4">
                  <c:v>235</c:v>
                </c:pt>
                <c:pt idx="5">
                  <c:v>242</c:v>
                </c:pt>
                <c:pt idx="6">
                  <c:v>265</c:v>
                </c:pt>
                <c:pt idx="7">
                  <c:v>275</c:v>
                </c:pt>
                <c:pt idx="8">
                  <c:v>286</c:v>
                </c:pt>
                <c:pt idx="9">
                  <c:v>265</c:v>
                </c:pt>
                <c:pt idx="10">
                  <c:v>223</c:v>
                </c:pt>
                <c:pt idx="11">
                  <c:v>182</c:v>
                </c:pt>
                <c:pt idx="12">
                  <c:v>123</c:v>
                </c:pt>
                <c:pt idx="13">
                  <c:v>50</c:v>
                </c:pt>
                <c:pt idx="14">
                  <c:v>32</c:v>
                </c:pt>
                <c:pt idx="15">
                  <c:v>16</c:v>
                </c:pt>
                <c:pt idx="1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9C-F34E-B8BF-0285DCA20B30}"/>
            </c:ext>
          </c:extLst>
        </c:ser>
        <c:ser>
          <c:idx val="4"/>
          <c:order val="4"/>
          <c:tx>
            <c:strRef>
              <c:f>График!$B$7</c:f>
              <c:strCache>
                <c:ptCount val="1"/>
                <c:pt idx="0">
                  <c:v>ДПМ (модернизция)</c:v>
                </c:pt>
              </c:strCache>
            </c:strRef>
          </c:tx>
          <c:spPr>
            <a:solidFill>
              <a:srgbClr val="C6C6C6"/>
            </a:soli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График!$C$7:$S$7</c:f>
              <c:numCache>
                <c:formatCode>General</c:formatCode>
                <c:ptCount val="17"/>
                <c:pt idx="9">
                  <c:v>15</c:v>
                </c:pt>
                <c:pt idx="10">
                  <c:v>46</c:v>
                </c:pt>
                <c:pt idx="11">
                  <c:v>76</c:v>
                </c:pt>
                <c:pt idx="12">
                  <c:v>125</c:v>
                </c:pt>
                <c:pt idx="13">
                  <c:v>145</c:v>
                </c:pt>
                <c:pt idx="14">
                  <c:v>178</c:v>
                </c:pt>
                <c:pt idx="15">
                  <c:v>190</c:v>
                </c:pt>
                <c:pt idx="16">
                  <c:v>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9C-F34E-B8BF-0285DCA20B30}"/>
            </c:ext>
          </c:extLst>
        </c:ser>
        <c:ser>
          <c:idx val="5"/>
          <c:order val="5"/>
          <c:tx>
            <c:strRef>
              <c:f>График!$B$8</c:f>
              <c:strCache>
                <c:ptCount val="1"/>
                <c:pt idx="0">
                  <c:v>ДПМ (ГЭС, АЭС)</c:v>
                </c:pt>
              </c:strCache>
            </c:strRef>
          </c:tx>
          <c:spPr>
            <a:solidFill>
              <a:srgbClr val="92187D"/>
            </a:soli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График!$C$8:$S$8</c:f>
              <c:numCache>
                <c:formatCode>General</c:formatCode>
                <c:ptCount val="17"/>
                <c:pt idx="0">
                  <c:v>5</c:v>
                </c:pt>
                <c:pt idx="1">
                  <c:v>14</c:v>
                </c:pt>
                <c:pt idx="2">
                  <c:v>16</c:v>
                </c:pt>
                <c:pt idx="3">
                  <c:v>28</c:v>
                </c:pt>
                <c:pt idx="4">
                  <c:v>42</c:v>
                </c:pt>
                <c:pt idx="5">
                  <c:v>103</c:v>
                </c:pt>
                <c:pt idx="6">
                  <c:v>128</c:v>
                </c:pt>
                <c:pt idx="7">
                  <c:v>196</c:v>
                </c:pt>
                <c:pt idx="8">
                  <c:v>220</c:v>
                </c:pt>
                <c:pt idx="9">
                  <c:v>221</c:v>
                </c:pt>
                <c:pt idx="10">
                  <c:v>247</c:v>
                </c:pt>
                <c:pt idx="11">
                  <c:v>248</c:v>
                </c:pt>
                <c:pt idx="12">
                  <c:v>264</c:v>
                </c:pt>
                <c:pt idx="13">
                  <c:v>266</c:v>
                </c:pt>
                <c:pt idx="14">
                  <c:v>267</c:v>
                </c:pt>
                <c:pt idx="15">
                  <c:v>268</c:v>
                </c:pt>
                <c:pt idx="16">
                  <c:v>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9C-F34E-B8BF-0285DCA20B30}"/>
            </c:ext>
          </c:extLst>
        </c:ser>
        <c:ser>
          <c:idx val="6"/>
          <c:order val="6"/>
          <c:tx>
            <c:strRef>
              <c:f>График!$B$9</c:f>
              <c:strCache>
                <c:ptCount val="1"/>
                <c:pt idx="0">
                  <c:v>ДПМ ВИЭ</c:v>
                </c:pt>
              </c:strCache>
            </c:strRef>
          </c:tx>
          <c:spPr>
            <a:solidFill>
              <a:srgbClr val="B00166"/>
            </a:soli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График!$C$9:$S$9</c:f>
              <c:numCache>
                <c:formatCode>General</c:formatCode>
                <c:ptCount val="17"/>
                <c:pt idx="3">
                  <c:v>1</c:v>
                </c:pt>
                <c:pt idx="4">
                  <c:v>19</c:v>
                </c:pt>
                <c:pt idx="5">
                  <c:v>25</c:v>
                </c:pt>
                <c:pt idx="6">
                  <c:v>35</c:v>
                </c:pt>
                <c:pt idx="7">
                  <c:v>50</c:v>
                </c:pt>
                <c:pt idx="8">
                  <c:v>70</c:v>
                </c:pt>
                <c:pt idx="9">
                  <c:v>80</c:v>
                </c:pt>
                <c:pt idx="10">
                  <c:v>100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9C-F34E-B8BF-0285DCA20B30}"/>
            </c:ext>
          </c:extLst>
        </c:ser>
        <c:ser>
          <c:idx val="7"/>
          <c:order val="7"/>
          <c:tx>
            <c:strRef>
              <c:f>График!$B$10</c:f>
              <c:strCache>
                <c:ptCount val="1"/>
                <c:pt idx="0">
                  <c:v>ДПМ ТБО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График!$C$10:$S$10</c:f>
              <c:numCache>
                <c:formatCode>General</c:formatCode>
                <c:ptCount val="17"/>
                <c:pt idx="9">
                  <c:v>8</c:v>
                </c:pt>
                <c:pt idx="10">
                  <c:v>22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9C-F34E-B8BF-0285DCA20B30}"/>
            </c:ext>
          </c:extLst>
        </c:ser>
        <c:ser>
          <c:idx val="8"/>
          <c:order val="8"/>
          <c:tx>
            <c:strRef>
              <c:f>График!$B$11</c:f>
              <c:strCache>
                <c:ptCount val="1"/>
                <c:pt idx="0">
                  <c:v>Крым+Калининград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График!$C$11:$S$11</c:f>
              <c:numCache>
                <c:formatCode>General</c:formatCode>
                <c:ptCount val="17"/>
                <c:pt idx="5">
                  <c:v>3</c:v>
                </c:pt>
                <c:pt idx="6">
                  <c:v>22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9C-F34E-B8BF-0285DCA20B30}"/>
            </c:ext>
          </c:extLst>
        </c:ser>
        <c:ser>
          <c:idx val="9"/>
          <c:order val="9"/>
          <c:tx>
            <c:strRef>
              <c:f>График!$B$12</c:f>
              <c:strCache>
                <c:ptCount val="1"/>
                <c:pt idx="0">
                  <c:v>ДВФО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График!$C$12:$S$12</c:f>
              <c:numCache>
                <c:formatCode>General</c:formatCode>
                <c:ptCount val="17"/>
                <c:pt idx="5">
                  <c:v>24</c:v>
                </c:pt>
                <c:pt idx="6">
                  <c:v>35</c:v>
                </c:pt>
                <c:pt idx="7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9C-F34E-B8BF-0285DCA20B30}"/>
            </c:ext>
          </c:extLst>
        </c:ser>
        <c:ser>
          <c:idx val="10"/>
          <c:order val="10"/>
          <c:tx>
            <c:strRef>
              <c:f>График!$B$13</c:f>
              <c:strCache>
                <c:ptCount val="1"/>
                <c:pt idx="0">
                  <c:v>Прочие платежи</c:v>
                </c:pt>
              </c:strCache>
            </c:strRef>
          </c:tx>
          <c:spPr>
            <a:solidFill>
              <a:srgbClr val="F3941C"/>
            </a:solidFill>
            <a:ln w="28575">
              <a:solidFill>
                <a:srgbClr val="FFFFFF"/>
              </a:solidFill>
            </a:ln>
            <a:effectLst/>
          </c:spPr>
          <c:cat>
            <c:numRef>
              <c:f>График!$C$2:$S$2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График!$C$13:$S$13</c:f>
              <c:numCache>
                <c:formatCode>General</c:formatCode>
                <c:ptCount val="17"/>
                <c:pt idx="0">
                  <c:v>9</c:v>
                </c:pt>
                <c:pt idx="1">
                  <c:v>21</c:v>
                </c:pt>
                <c:pt idx="2">
                  <c:v>21</c:v>
                </c:pt>
                <c:pt idx="3">
                  <c:v>32</c:v>
                </c:pt>
                <c:pt idx="4">
                  <c:v>26</c:v>
                </c:pt>
                <c:pt idx="5">
                  <c:v>53</c:v>
                </c:pt>
                <c:pt idx="6">
                  <c:v>84</c:v>
                </c:pt>
                <c:pt idx="7">
                  <c:v>94</c:v>
                </c:pt>
                <c:pt idx="8">
                  <c:v>56</c:v>
                </c:pt>
                <c:pt idx="9">
                  <c:v>58</c:v>
                </c:pt>
                <c:pt idx="10">
                  <c:v>72</c:v>
                </c:pt>
                <c:pt idx="11">
                  <c:v>71</c:v>
                </c:pt>
                <c:pt idx="12">
                  <c:v>71</c:v>
                </c:pt>
                <c:pt idx="13">
                  <c:v>71</c:v>
                </c:pt>
                <c:pt idx="14">
                  <c:v>66</c:v>
                </c:pt>
                <c:pt idx="15">
                  <c:v>66</c:v>
                </c:pt>
                <c:pt idx="16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F9C-F34E-B8BF-0285DCA20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950456"/>
        <c:axId val="324950064"/>
      </c:areaChart>
      <c:catAx>
        <c:axId val="32495045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324950064"/>
        <c:crosses val="autoZero"/>
        <c:auto val="1"/>
        <c:lblAlgn val="ctr"/>
        <c:lblOffset val="100"/>
        <c:noMultiLvlLbl val="0"/>
      </c:catAx>
      <c:valAx>
        <c:axId val="324950064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324950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98240960154638"/>
          <c:y val="0.10093434621212986"/>
          <c:w val="0.24238202216283888"/>
          <c:h val="0.80655290113595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28837034306864E-2"/>
          <c:y val="1.5269791586351694E-2"/>
          <c:w val="0.94481373188329587"/>
          <c:h val="0.9602492760414569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rgbClr val="92187D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922098454227839E-2"/>
                  <c:y val="0.16126869732573373"/>
                </c:manualLayout>
              </c:layout>
              <c:tx>
                <c:rich>
                  <a:bodyPr/>
                  <a:lstStyle/>
                  <a:p>
                    <a:fld id="{60923295-7B08-41CE-8F49-49EFD7B1934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7C9AB3-9E4D-43CF-86AE-8BC568376733}" type="CELLRANGE">
                      <a:rPr lang="ru-RU" b="0">
                        <a:solidFill>
                          <a:schemeClr val="tx1"/>
                        </a:solidFill>
                      </a:rPr>
                      <a:pPr>
                        <a:defRPr sz="800" b="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1.3910481778035336E-3"/>
                  <c:y val="1.8830772150622455E-2"/>
                </c:manualLayout>
              </c:layout>
              <c:tx>
                <c:rich>
                  <a:bodyPr/>
                  <a:lstStyle/>
                  <a:p>
                    <a:fld id="{0666AE50-83E1-4832-9BB0-F62B27A58B8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0.10989281808319017"/>
                  <c:y val="-0.10592309334725135"/>
                </c:manualLayout>
              </c:layout>
              <c:tx>
                <c:rich>
                  <a:bodyPr/>
                  <a:lstStyle/>
                  <a:p>
                    <a:fld id="{78B474CD-A987-482A-B3E9-1BBC6BE4C61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3.4776208254174101E-2"/>
                  <c:y val="4.9343480697717178E-2"/>
                </c:manualLayout>
              </c:layout>
              <c:tx>
                <c:rich>
                  <a:bodyPr/>
                  <a:lstStyle/>
                  <a:p>
                    <a:fld id="{32AC21BA-5A68-4144-B6FB-AD5CCBF1638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1.8083628292170483E-2"/>
                  <c:y val="-4.2369237338900523E-2"/>
                </c:manualLayout>
              </c:layout>
              <c:tx>
                <c:rich>
                  <a:bodyPr/>
                  <a:lstStyle/>
                  <a:p>
                    <a:fld id="{DFA47410-C19C-4A4B-94A7-9EFCB097E146}" type="CELLRANGE">
                      <a:rPr lang="ru-RU" dirty="0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0.11505764744617794"/>
                  <c:y val="-3.6730014174974943E-2"/>
                </c:manualLayout>
              </c:layout>
              <c:tx>
                <c:rich>
                  <a:bodyPr/>
                  <a:lstStyle/>
                  <a:p>
                    <a:fld id="{B9F0EDB6-BFA5-43EA-913E-5248D8EBCE8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6.5675444327671834E-2"/>
                  <c:y val="5.0534860652286087E-2"/>
                </c:manualLayout>
              </c:layout>
              <c:tx>
                <c:rich>
                  <a:bodyPr/>
                  <a:lstStyle/>
                  <a:p>
                    <a:fld id="{B2994900-9C60-48BF-BDF2-497E10A21C9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E34A9E1-64D5-4466-9A16-45341BB8A1E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E36618B-B4E5-49CB-A073-5746B4DA8BE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>
                <c:manualLayout>
                  <c:x val="1.9474676622337497E-2"/>
                  <c:y val="-8.2384628158973253E-2"/>
                </c:manualLayout>
              </c:layout>
              <c:tx>
                <c:rich>
                  <a:bodyPr/>
                  <a:lstStyle/>
                  <a:p>
                    <a:fld id="{2FEC5261-6A0D-463E-B58A-6DBC2382A87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2.7820966603339411E-3"/>
                  <c:y val="-4.7076930376556136E-2"/>
                </c:manualLayout>
              </c:layout>
              <c:tx>
                <c:rich>
                  <a:bodyPr/>
                  <a:lstStyle/>
                  <a:p>
                    <a:fld id="{B33D8E82-F12A-4DA0-AC17-F97E197C4DF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0.10989281808319017"/>
                  <c:y val="0"/>
                </c:manualLayout>
              </c:layout>
              <c:tx>
                <c:rich>
                  <a:bodyPr/>
                  <a:lstStyle/>
                  <a:p>
                    <a:fld id="{4C76A538-2D28-4982-892D-A7598A4DA3F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layout>
                <c:manualLayout>
                  <c:x val="-4.4513541689713887E-2"/>
                  <c:y val="7.722266127740833E-2"/>
                </c:manualLayout>
              </c:layout>
              <c:tx>
                <c:rich>
                  <a:bodyPr/>
                  <a:lstStyle/>
                  <a:p>
                    <a:fld id="{59546FB3-B19D-4E1A-B2FB-9A4BBFE1A8F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-3.1680851891141156E-3"/>
                  <c:y val="5.8197465111175694E-5"/>
                </c:manualLayout>
              </c:layout>
              <c:tx>
                <c:rich>
                  <a:bodyPr/>
                  <a:lstStyle/>
                  <a:p>
                    <a:fld id="{50153E58-3555-4C9F-AA81-31081A76C7F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3.4195194016637988E-2"/>
                  <c:y val="3.70979296567116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66B0EC-DCEF-4D28-8220-BB4A6541C56E}" type="CELLRANGE">
                      <a:rPr lang="ru-RU" sz="800" b="0" i="0">
                        <a:solidFill>
                          <a:schemeClr val="tx1"/>
                        </a:solidFill>
                      </a:rPr>
                      <a:pPr algn="ctr">
                        <a:defRPr sz="80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2.5038869943005356E-2"/>
                  <c:y val="3.457930275729952E-3"/>
                </c:manualLayout>
              </c:layout>
              <c:tx>
                <c:rich>
                  <a:bodyPr/>
                  <a:lstStyle/>
                  <a:p>
                    <a:fld id="{9B66CD61-09AB-4193-BB22-78F7046C3B8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layout>
                <c:manualLayout>
                  <c:x val="6.9595790928721896E-2"/>
                  <c:y val="-7.1193478028788837E-2"/>
                </c:manualLayout>
              </c:layout>
              <c:tx>
                <c:rich>
                  <a:bodyPr/>
                  <a:lstStyle/>
                  <a:p>
                    <a:fld id="{740BEF19-F546-4BF8-8DEF-CBD6214B90C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8"/>
              <c:layout>
                <c:manualLayout>
                  <c:x val="0"/>
                  <c:y val="-1.6476925631794734E-2"/>
                </c:manualLayout>
              </c:layout>
              <c:tx>
                <c:rich>
                  <a:bodyPr/>
                  <a:lstStyle/>
                  <a:p>
                    <a:fld id="{96C889D6-5777-40EA-A961-E1F2CDF60ED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9"/>
              <c:layout>
                <c:manualLayout>
                  <c:x val="4.1731449905008924E-3"/>
                  <c:y val="-6.120000948952297E-2"/>
                </c:manualLayout>
              </c:layout>
              <c:tx>
                <c:rich>
                  <a:bodyPr/>
                  <a:lstStyle/>
                  <a:p>
                    <a:fld id="{9154C027-F89E-425F-97AC-7EE8053D10A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0"/>
              <c:layout>
                <c:manualLayout>
                  <c:x val="3.9245526054499547E-2"/>
                  <c:y val="-1.3977400107943324E-2"/>
                </c:manualLayout>
              </c:layout>
              <c:tx>
                <c:rich>
                  <a:bodyPr/>
                  <a:lstStyle/>
                  <a:p>
                    <a:fld id="{A65A2103-D78F-4931-9174-EF73FFA73D0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1"/>
              <c:layout>
                <c:manualLayout>
                  <c:x val="2.8542353008488594E-3"/>
                  <c:y val="-4.6494931443778137E-3"/>
                </c:manualLayout>
              </c:layout>
              <c:tx>
                <c:rich>
                  <a:bodyPr/>
                  <a:lstStyle/>
                  <a:p>
                    <a:fld id="{EA611EFF-2266-4D2D-8FB4-9C9B4B94424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2"/>
              <c:layout>
                <c:manualLayout>
                  <c:x val="2.5038867200464061E-2"/>
                  <c:y val="8.1228463231063863E-2"/>
                </c:manualLayout>
              </c:layout>
              <c:tx>
                <c:rich>
                  <a:bodyPr/>
                  <a:lstStyle/>
                  <a:p>
                    <a:fld id="{5BC60ED4-1AF9-4FCB-A1AE-500324E92CD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3"/>
              <c:layout>
                <c:manualLayout>
                  <c:x val="1.7784934312952541E-2"/>
                  <c:y val="2.5538678702544972E-2"/>
                </c:manualLayout>
              </c:layout>
              <c:tx>
                <c:rich>
                  <a:bodyPr/>
                  <a:lstStyle/>
                  <a:p>
                    <a:fld id="{59E563DD-8AB5-4CE8-B765-55A9CE2797D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4"/>
              <c:layout>
                <c:manualLayout>
                  <c:x val="8.3004072923791916E-2"/>
                  <c:y val="-3.0570906012205943E-2"/>
                </c:manualLayout>
              </c:layout>
              <c:tx>
                <c:rich>
                  <a:bodyPr/>
                  <a:lstStyle/>
                  <a:p>
                    <a:fld id="{C7E96BBA-8CA4-48D5-8AFA-5D362F38603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5"/>
              <c:layout>
                <c:manualLayout>
                  <c:x val="8.0680794312606371E-2"/>
                  <c:y val="-4.7076930376556561E-3"/>
                </c:manualLayout>
              </c:layout>
              <c:tx>
                <c:rich>
                  <a:bodyPr/>
                  <a:lstStyle/>
                  <a:p>
                    <a:fld id="{CE3EB6AA-8BBC-42D6-9FC8-B6C99D8EDEB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6"/>
              <c:layout>
                <c:manualLayout>
                  <c:x val="5.5641927112142359E-3"/>
                  <c:y val="-2.1184618669450345E-2"/>
                </c:manualLayout>
              </c:layout>
              <c:tx>
                <c:rich>
                  <a:bodyPr/>
                  <a:lstStyle/>
                  <a:p>
                    <a:fld id="{5DDC015D-0CD1-4243-88AF-8EDB572F58A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7"/>
              <c:layout>
                <c:manualLayout>
                  <c:x val="1.11283866413357E-2"/>
                  <c:y val="-0.10818964366841233"/>
                </c:manualLayout>
              </c:layout>
              <c:tx>
                <c:rich>
                  <a:bodyPr/>
                  <a:lstStyle/>
                  <a:p>
                    <a:fld id="{2BA85C1B-1F8B-41C3-9A9B-DB022B42829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8"/>
              <c:layout>
                <c:manualLayout>
                  <c:x val="6.5379271517847268E-2"/>
                  <c:y val="-9.650770727194008E-2"/>
                </c:manualLayout>
              </c:layout>
              <c:tx>
                <c:rich>
                  <a:bodyPr/>
                  <a:lstStyle/>
                  <a:p>
                    <a:fld id="{F01860C5-9584-473D-AB09-56DFAE7ECE9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9"/>
              <c:layout>
                <c:manualLayout>
                  <c:x val="2.590712223238914E-2"/>
                  <c:y val="8.5605505702610218E-2"/>
                </c:manualLayout>
              </c:layout>
              <c:tx>
                <c:rich>
                  <a:bodyPr/>
                  <a:lstStyle/>
                  <a:p>
                    <a:fld id="{9E00D3DC-041E-4815-96D1-B7702DD9E0A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0"/>
              <c:layout>
                <c:manualLayout>
                  <c:x val="6.9552408890177445E-3"/>
                  <c:y val="4.472308385772833E-2"/>
                </c:manualLayout>
              </c:layout>
              <c:tx>
                <c:rich>
                  <a:bodyPr/>
                  <a:lstStyle/>
                  <a:p>
                    <a:fld id="{5DDCC366-552B-432C-A14F-D890D77284C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1"/>
              <c:layout>
                <c:manualLayout>
                  <c:x val="3.2846198065505389E-3"/>
                  <c:y val="-1.6273050437303909E-2"/>
                </c:manualLayout>
              </c:layout>
              <c:tx>
                <c:rich>
                  <a:bodyPr/>
                  <a:lstStyle/>
                  <a:p>
                    <a:fld id="{D5B11B0F-6E51-4E92-B567-AC13E2848B5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2"/>
              <c:layout>
                <c:manualLayout>
                  <c:x val="-5.8424029867012596E-2"/>
                  <c:y val="-6.3553856008350951E-2"/>
                </c:manualLayout>
              </c:layout>
              <c:tx>
                <c:rich>
                  <a:bodyPr/>
                  <a:lstStyle/>
                  <a:p>
                    <a:fld id="{A6EA9A30-653A-4030-B397-6A07F7A1BDCE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3"/>
              <c:layout>
                <c:manualLayout>
                  <c:x val="8.7636044800518745E-2"/>
                  <c:y val="4.6203968399888499E-3"/>
                </c:manualLayout>
              </c:layout>
              <c:tx>
                <c:rich>
                  <a:bodyPr/>
                  <a:lstStyle/>
                  <a:p>
                    <a:fld id="{DC8926D1-8F36-4646-AC3A-67B4F477A93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4"/>
              <c:layout>
                <c:manualLayout>
                  <c:x val="4.65770079426669E-2"/>
                  <c:y val="-3.5278599049861512E-2"/>
                </c:manualLayout>
              </c:layout>
              <c:tx>
                <c:rich>
                  <a:bodyPr/>
                  <a:lstStyle/>
                  <a:p>
                    <a:fld id="{C7F50EE5-1C69-4CFA-8D59-5B76D26417C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0704B53D-65DE-4435-AB9E-3792A7403A6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6"/>
              <c:layout>
                <c:manualLayout>
                  <c:x val="0.10015547977202142"/>
                  <c:y val="-1.1769232594139034E-2"/>
                </c:manualLayout>
              </c:layout>
              <c:tx>
                <c:rich>
                  <a:bodyPr/>
                  <a:lstStyle/>
                  <a:p>
                    <a:fld id="{CE56295F-3926-43EF-95A8-26EC7579560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7"/>
              <c:layout>
                <c:manualLayout>
                  <c:x val="7.2334513168682113E-2"/>
                  <c:y val="-5.4021889660571622E-2"/>
                </c:manualLayout>
              </c:layout>
              <c:tx>
                <c:rich>
                  <a:bodyPr/>
                  <a:lstStyle/>
                  <a:p>
                    <a:fld id="{16A1A63A-B81A-46A4-B217-30F726D3EFE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8"/>
              <c:layout>
                <c:manualLayout>
                  <c:x val="-2.5502255322168907E-17"/>
                  <c:y val="5.649231645186719E-2"/>
                </c:manualLayout>
              </c:layout>
              <c:tx>
                <c:rich>
                  <a:bodyPr/>
                  <a:lstStyle/>
                  <a:p>
                    <a:fld id="{C5B988C8-9CD2-45FA-87C5-34B567D539D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9"/>
              <c:layout>
                <c:manualLayout>
                  <c:x val="-7.2034287698368143E-2"/>
                  <c:y val="2.3834642096710101E-2"/>
                </c:manualLayout>
              </c:layout>
              <c:tx>
                <c:rich>
                  <a:bodyPr/>
                  <a:lstStyle/>
                  <a:p>
                    <a:fld id="{C7FF127E-AED0-4299-9F6B-A8A44584BFA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57-42C8-B8D2-53804E0F220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fld id="{61786E73-CFBD-4323-830D-B73726FB88F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1"/>
              <c:layout>
                <c:manualLayout>
                  <c:x val="8.3462899810017848E-3"/>
                  <c:y val="2.3538465188278068E-3"/>
                </c:manualLayout>
              </c:layout>
              <c:tx>
                <c:rich>
                  <a:bodyPr/>
                  <a:lstStyle/>
                  <a:p>
                    <a:fld id="{FE03CA74-0436-498E-9373-E6295319386E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'[Отбор клиентов.xlsx]Лист7 (2)'!$B$2:$B$43</c:f>
              <c:numCache>
                <c:formatCode>General</c:formatCode>
                <c:ptCount val="42"/>
                <c:pt idx="0">
                  <c:v>1</c:v>
                </c:pt>
                <c:pt idx="1">
                  <c:v>11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4</c:v>
                </c:pt>
                <c:pt idx="7">
                  <c:v>0</c:v>
                </c:pt>
                <c:pt idx="8">
                  <c:v>14</c:v>
                </c:pt>
                <c:pt idx="9">
                  <c:v>18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1</c:v>
                </c:pt>
                <c:pt idx="15">
                  <c:v>31</c:v>
                </c:pt>
                <c:pt idx="16">
                  <c:v>3</c:v>
                </c:pt>
                <c:pt idx="17">
                  <c:v>3</c:v>
                </c:pt>
                <c:pt idx="18">
                  <c:v>8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6</c:v>
                </c:pt>
                <c:pt idx="26">
                  <c:v>7</c:v>
                </c:pt>
                <c:pt idx="27">
                  <c:v>1</c:v>
                </c:pt>
                <c:pt idx="28">
                  <c:v>3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20</c:v>
                </c:pt>
                <c:pt idx="33">
                  <c:v>0</c:v>
                </c:pt>
                <c:pt idx="34">
                  <c:v>4</c:v>
                </c:pt>
                <c:pt idx="35">
                  <c:v>13</c:v>
                </c:pt>
                <c:pt idx="36">
                  <c:v>2</c:v>
                </c:pt>
                <c:pt idx="37">
                  <c:v>2</c:v>
                </c:pt>
                <c:pt idx="38">
                  <c:v>5</c:v>
                </c:pt>
                <c:pt idx="39">
                  <c:v>1</c:v>
                </c:pt>
                <c:pt idx="40">
                  <c:v>16</c:v>
                </c:pt>
                <c:pt idx="41">
                  <c:v>3</c:v>
                </c:pt>
              </c:numCache>
            </c:numRef>
          </c:xVal>
          <c:yVal>
            <c:numRef>
              <c:f>'[Отбор клиентов.xlsx]Лист7 (2)'!$C$2:$C$43</c:f>
              <c:numCache>
                <c:formatCode>_-* #\ ##0.00_-;\-* #\ ##0.00_-;_-* "-"??_-;_-@_-</c:formatCode>
                <c:ptCount val="42"/>
                <c:pt idx="0">
                  <c:v>4.74</c:v>
                </c:pt>
                <c:pt idx="1">
                  <c:v>3.99</c:v>
                </c:pt>
                <c:pt idx="2">
                  <c:v>4.78</c:v>
                </c:pt>
                <c:pt idx="3">
                  <c:v>5.56</c:v>
                </c:pt>
                <c:pt idx="4">
                  <c:v>5.1100000000000003</c:v>
                </c:pt>
                <c:pt idx="5">
                  <c:v>4.83</c:v>
                </c:pt>
                <c:pt idx="6">
                  <c:v>5.1100000000000003</c:v>
                </c:pt>
                <c:pt idx="7">
                  <c:v>5.03</c:v>
                </c:pt>
                <c:pt idx="8">
                  <c:v>4.72</c:v>
                </c:pt>
                <c:pt idx="9">
                  <c:v>5.56</c:v>
                </c:pt>
                <c:pt idx="10">
                  <c:v>5.74</c:v>
                </c:pt>
                <c:pt idx="11">
                  <c:v>6.31</c:v>
                </c:pt>
                <c:pt idx="12">
                  <c:v>5.3</c:v>
                </c:pt>
                <c:pt idx="13">
                  <c:v>4.5999999999999996</c:v>
                </c:pt>
                <c:pt idx="14">
                  <c:v>5.13</c:v>
                </c:pt>
                <c:pt idx="15">
                  <c:v>6.16</c:v>
                </c:pt>
                <c:pt idx="16">
                  <c:v>5.23</c:v>
                </c:pt>
                <c:pt idx="17">
                  <c:v>5.77</c:v>
                </c:pt>
                <c:pt idx="18">
                  <c:v>5.0599999999999996</c:v>
                </c:pt>
                <c:pt idx="19">
                  <c:v>6.13</c:v>
                </c:pt>
                <c:pt idx="20">
                  <c:v>5.22</c:v>
                </c:pt>
                <c:pt idx="21">
                  <c:v>5.38</c:v>
                </c:pt>
                <c:pt idx="22">
                  <c:v>4.8499999999999996</c:v>
                </c:pt>
                <c:pt idx="23">
                  <c:v>4.9800000000000004</c:v>
                </c:pt>
                <c:pt idx="24">
                  <c:v>5.51</c:v>
                </c:pt>
                <c:pt idx="25">
                  <c:v>5.38</c:v>
                </c:pt>
                <c:pt idx="26">
                  <c:v>4.37</c:v>
                </c:pt>
                <c:pt idx="27">
                  <c:v>5.8</c:v>
                </c:pt>
                <c:pt idx="28">
                  <c:v>5.88</c:v>
                </c:pt>
                <c:pt idx="29">
                  <c:v>4.72</c:v>
                </c:pt>
                <c:pt idx="30">
                  <c:v>4.3099999999999996</c:v>
                </c:pt>
                <c:pt idx="31">
                  <c:v>5.13</c:v>
                </c:pt>
                <c:pt idx="32">
                  <c:v>3.94</c:v>
                </c:pt>
                <c:pt idx="33">
                  <c:v>5.47</c:v>
                </c:pt>
                <c:pt idx="34">
                  <c:v>5.58</c:v>
                </c:pt>
                <c:pt idx="35">
                  <c:v>3.63</c:v>
                </c:pt>
                <c:pt idx="36">
                  <c:v>5.49</c:v>
                </c:pt>
                <c:pt idx="37">
                  <c:v>5.61</c:v>
                </c:pt>
                <c:pt idx="38">
                  <c:v>4</c:v>
                </c:pt>
                <c:pt idx="39">
                  <c:v>5.37</c:v>
                </c:pt>
                <c:pt idx="40">
                  <c:v>4.29</c:v>
                </c:pt>
                <c:pt idx="41">
                  <c:v>5.05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57-42C8-B8D2-53804E0F2202}"/>
            </c:ext>
            <c:ext xmlns:c15="http://schemas.microsoft.com/office/drawing/2012/chart" uri="{02D57815-91ED-43cb-92C2-25804820EDAC}">
              <c15:datalabelsRange>
                <c15:f>'[Отбор клиентов.xlsx]Лист7 (2)'!$A$2:$A$43</c15:f>
                <c15:dlblRangeCache>
                  <c:ptCount val="42"/>
                  <c:pt idx="0">
                    <c:v>Астраханская обл.</c:v>
                  </c:pt>
                  <c:pt idx="1">
                    <c:v>Башкортостан респ.</c:v>
                  </c:pt>
                  <c:pt idx="2">
                    <c:v>Белгородская обл.</c:v>
                  </c:pt>
                  <c:pt idx="3">
                    <c:v>Брянская обл.</c:v>
                  </c:pt>
                  <c:pt idx="4">
                    <c:v>Владимирская обл.</c:v>
                  </c:pt>
                  <c:pt idx="5">
                    <c:v>Волгоградская обл.</c:v>
                  </c:pt>
                  <c:pt idx="6">
                    <c:v>Вологодская обл.</c:v>
                  </c:pt>
                  <c:pt idx="7">
                    <c:v>Воронежская обл. </c:v>
                  </c:pt>
                  <c:pt idx="8">
                    <c:v>г. Москва и Московская обл.</c:v>
                  </c:pt>
                  <c:pt idx="9">
                    <c:v>г.Санкт-Петербург и Ленинградская обл.</c:v>
                  </c:pt>
                  <c:pt idx="10">
                    <c:v>Ивановская обл.</c:v>
                  </c:pt>
                  <c:pt idx="11">
                    <c:v>Калмыкия</c:v>
                  </c:pt>
                  <c:pt idx="12">
                    <c:v>Калужская обл.</c:v>
                  </c:pt>
                  <c:pt idx="13">
                    <c:v>Кировская обл.</c:v>
                  </c:pt>
                  <c:pt idx="14">
                    <c:v>Костромская обл.</c:v>
                  </c:pt>
                  <c:pt idx="15">
                    <c:v>Краснодарский край и  Адыгея </c:v>
                  </c:pt>
                  <c:pt idx="16">
                    <c:v>Курганская обл.</c:v>
                  </c:pt>
                  <c:pt idx="17">
                    <c:v>Курская обл.</c:v>
                  </c:pt>
                  <c:pt idx="18">
                    <c:v>Липецкая обл.</c:v>
                  </c:pt>
                  <c:pt idx="19">
                    <c:v>Марий Эл респ.</c:v>
                  </c:pt>
                  <c:pt idx="20">
                    <c:v>Мордовия респ.</c:v>
                  </c:pt>
                  <c:pt idx="21">
                    <c:v>Нижегородская обл.</c:v>
                  </c:pt>
                  <c:pt idx="22">
                    <c:v>Новгородская обл.</c:v>
                  </c:pt>
                  <c:pt idx="23">
                    <c:v>Оренбургская обл.</c:v>
                  </c:pt>
                  <c:pt idx="24">
                    <c:v>Орловская обл.</c:v>
                  </c:pt>
                  <c:pt idx="25">
                    <c:v>Пензенская обл.</c:v>
                  </c:pt>
                  <c:pt idx="26">
                    <c:v>Пермский край</c:v>
                  </c:pt>
                  <c:pt idx="27">
                    <c:v>Псковская обл.</c:v>
                  </c:pt>
                  <c:pt idx="28">
                    <c:v>Ростовская обл.</c:v>
                  </c:pt>
                  <c:pt idx="29">
                    <c:v>Рязанская обл.</c:v>
                  </c:pt>
                  <c:pt idx="30">
                    <c:v>Самарская обл.</c:v>
                  </c:pt>
                  <c:pt idx="31">
                    <c:v>Саратовская обл.</c:v>
                  </c:pt>
                  <c:pt idx="32">
                    <c:v>Свердловская обл.</c:v>
                  </c:pt>
                  <c:pt idx="33">
                    <c:v>Смоленская обл.</c:v>
                  </c:pt>
                  <c:pt idx="34">
                    <c:v>Тамбовская обл.</c:v>
                  </c:pt>
                  <c:pt idx="35">
                    <c:v>Татарстан респ.</c:v>
                  </c:pt>
                  <c:pt idx="36">
                    <c:v>Тверская обл.</c:v>
                  </c:pt>
                  <c:pt idx="37">
                    <c:v>Тульская обл.</c:v>
                  </c:pt>
                  <c:pt idx="38">
                    <c:v>Удмуртия респ.</c:v>
                  </c:pt>
                  <c:pt idx="39">
                    <c:v>Ульяновская обл.</c:v>
                  </c:pt>
                  <c:pt idx="40">
                    <c:v>Челябинская обл.</c:v>
                  </c:pt>
                  <c:pt idx="41">
                    <c:v>Ярославская обл.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234040"/>
        <c:axId val="287237176"/>
      </c:scatterChart>
      <c:valAx>
        <c:axId val="287234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7237176"/>
        <c:crosses val="autoZero"/>
        <c:crossBetween val="midCat"/>
      </c:valAx>
      <c:valAx>
        <c:axId val="287237176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.00_-;\-* #\ ##0.0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34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C656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76-4F4E-8AB6-1020B2264E69}"/>
              </c:ext>
            </c:extLst>
          </c:dPt>
          <c:dPt>
            <c:idx val="1"/>
            <c:bubble3D val="0"/>
            <c:spPr>
              <a:solidFill>
                <a:srgbClr val="F3941C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76-4F4E-8AB6-1020B2264E69}"/>
              </c:ext>
            </c:extLst>
          </c:dPt>
          <c:dPt>
            <c:idx val="2"/>
            <c:bubble3D val="0"/>
            <c:spPr>
              <a:solidFill>
                <a:srgbClr val="31307C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76-4F4E-8AB6-1020B2264E69}"/>
              </c:ext>
            </c:extLst>
          </c:dPt>
          <c:dPt>
            <c:idx val="3"/>
            <c:bubble3D val="0"/>
            <c:spPr>
              <a:solidFill>
                <a:srgbClr val="B00166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76-4F4E-8AB6-1020B2264E69}"/>
              </c:ext>
            </c:extLst>
          </c:dPt>
          <c:dPt>
            <c:idx val="4"/>
            <c:bubble3D val="0"/>
            <c:spPr>
              <a:solidFill>
                <a:srgbClr val="92187D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76-4F4E-8AB6-1020B2264E69}"/>
              </c:ext>
            </c:extLst>
          </c:dPt>
          <c:dPt>
            <c:idx val="5"/>
            <c:bubble3D val="0"/>
            <c:spPr>
              <a:solidFill>
                <a:srgbClr val="7CBD6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576-4F4E-8AB6-1020B2264E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576-4F4E-8AB6-1020B2264E69}"/>
              </c:ext>
            </c:extLst>
          </c:dPt>
          <c:dLbls>
            <c:dLbl>
              <c:idx val="0"/>
              <c:layout>
                <c:manualLayout>
                  <c:x val="-1.5844248953489459E-2"/>
                  <c:y val="-6.63782199613609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76-4F4E-8AB6-1020B2264E6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251330542638493E-2"/>
                  <c:y val="0.13275643992272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76-4F4E-8AB6-1020B2264E6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182307005819633E-2"/>
                  <c:y val="-9.0513378751176966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Обслуживание </a:t>
                    </a:r>
                  </a:p>
                  <a:p>
                    <a:r>
                      <a:rPr lang="ru-RU" baseline="0" dirty="0" smtClean="0"/>
                      <a:t>сетей АЭК</a:t>
                    </a:r>
                    <a:r>
                      <a:rPr lang="ru-RU" baseline="0" dirty="0"/>
                      <a:t>
</a:t>
                    </a:r>
                    <a:fld id="{1F674E0F-469C-4D70-84BE-C229454B6F55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76-4F4E-8AB6-1020B2264E69}"/>
                </c:ext>
                <c:ext xmlns:c15="http://schemas.microsoft.com/office/drawing/2012/chart" uri="{CE6537A1-D6FC-4f65-9D91-7224C49458BB}">
                  <c15:layout>
                    <c:manualLayout>
                      <c:w val="0.27261361075046847"/>
                      <c:h val="0.231599643828821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8484957112404343E-2"/>
                  <c:y val="4.22406854299569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576-4F4E-8AB6-1020B2264E6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40708158915003E-3"/>
                  <c:y val="-4.22406854299569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576-4F4E-8AB6-1020B2264E6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484957112404343E-2"/>
                  <c:y val="4.8275069062807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576-4F4E-8AB6-1020B2264E6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047789748063966E-2"/>
                  <c:y val="6.03438363285088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576-4F4E-8AB6-1020B2264E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Пессимист!$B$73:$B$79</c:f>
              <c:strCache>
                <c:ptCount val="7"/>
                <c:pt idx="0">
                  <c:v>Капитальные затраты</c:v>
                </c:pt>
                <c:pt idx="1">
                  <c:v>Топливо</c:v>
                </c:pt>
                <c:pt idx="2">
                  <c:v>Обслуживание сетей внутри ЭССО</c:v>
                </c:pt>
                <c:pt idx="3">
                  <c:v>Техническое обслуживание и ремонты КГУ</c:v>
                </c:pt>
                <c:pt idx="4">
                  <c:v>Затраты на персонал</c:v>
                </c:pt>
                <c:pt idx="5">
                  <c:v>Докупка ЭЭ из внешней сети</c:v>
                </c:pt>
                <c:pt idx="6">
                  <c:v>Налоги</c:v>
                </c:pt>
              </c:strCache>
            </c:strRef>
          </c:cat>
          <c:val>
            <c:numRef>
              <c:f>Пессимист!$C$73:$C$79</c:f>
              <c:numCache>
                <c:formatCode>#,##0</c:formatCode>
                <c:ptCount val="7"/>
                <c:pt idx="0">
                  <c:v>634394.47526833916</c:v>
                </c:pt>
                <c:pt idx="1">
                  <c:v>910472.4151625802</c:v>
                </c:pt>
                <c:pt idx="2">
                  <c:v>63202.456623551756</c:v>
                </c:pt>
                <c:pt idx="3">
                  <c:v>571462.04580586939</c:v>
                </c:pt>
                <c:pt idx="4">
                  <c:v>50202</c:v>
                </c:pt>
                <c:pt idx="5">
                  <c:v>132617.00311924281</c:v>
                </c:pt>
                <c:pt idx="6">
                  <c:v>402540.76384374016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576-4F4E-8AB6-1020B2264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0.45479</cdr:x>
      <cdr:y>0.09575</cdr:y>
    </cdr:from>
    <cdr:to>
      <cdr:x>0.45479</cdr:x>
      <cdr:y>0.87916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FF916B8-230D-474F-ABBC-E30303F5B20A}"/>
            </a:ext>
          </a:extLst>
        </cdr:cNvPr>
        <cdr:cNvCxnSpPr/>
      </cdr:nvCxnSpPr>
      <cdr:spPr>
        <a:xfrm xmlns:a="http://schemas.openxmlformats.org/drawingml/2006/main" flipV="1">
          <a:off x="4014126" y="466931"/>
          <a:ext cx="0" cy="382016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C0000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19356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t" anchorCtr="0" compatLnSpc="1">
            <a:prstTxWarp prst="textNoShape">
              <a:avLst/>
            </a:prstTxWarp>
          </a:bodyPr>
          <a:lstStyle>
            <a:lvl1pPr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408" y="2"/>
            <a:ext cx="291935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t" anchorCtr="0" compatLnSpc="1">
            <a:prstTxWarp prst="textNoShape">
              <a:avLst/>
            </a:prstTxWarp>
          </a:bodyPr>
          <a:lstStyle>
            <a:lvl1pPr algn="r"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2998"/>
            <a:ext cx="2919356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b" anchorCtr="0" compatLnSpc="1">
            <a:prstTxWarp prst="textNoShape">
              <a:avLst/>
            </a:prstTxWarp>
          </a:bodyPr>
          <a:lstStyle>
            <a:lvl1pPr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408" y="9372998"/>
            <a:ext cx="291935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b" anchorCtr="0" compatLnSpc="1">
            <a:prstTxWarp prst="textNoShape">
              <a:avLst/>
            </a:prstTxWarp>
          </a:bodyPr>
          <a:lstStyle>
            <a:lvl1pPr algn="r"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7231B93-8D96-4532-A083-88856BE02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8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19356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t" anchorCtr="0" compatLnSpc="1">
            <a:prstTxWarp prst="textNoShape">
              <a:avLst/>
            </a:prstTxWarp>
          </a:bodyPr>
          <a:lstStyle>
            <a:lvl1pPr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408" y="2"/>
            <a:ext cx="291935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t" anchorCtr="0" compatLnSpc="1">
            <a:prstTxWarp prst="textNoShape">
              <a:avLst/>
            </a:prstTxWarp>
          </a:bodyPr>
          <a:lstStyle>
            <a:lvl1pPr algn="r"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39775"/>
            <a:ext cx="53419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9" y="4686499"/>
            <a:ext cx="4938511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2998"/>
            <a:ext cx="2919356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b" anchorCtr="0" compatLnSpc="1">
            <a:prstTxWarp prst="textNoShape">
              <a:avLst/>
            </a:prstTxWarp>
          </a:bodyPr>
          <a:lstStyle>
            <a:lvl1pPr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408" y="9372998"/>
            <a:ext cx="291935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47" rIns="90702" bIns="45347" numCol="1" anchor="b" anchorCtr="0" compatLnSpc="1">
            <a:prstTxWarp prst="textNoShape">
              <a:avLst/>
            </a:prstTxWarp>
          </a:bodyPr>
          <a:lstStyle>
            <a:lvl1pPr algn="r" defTabSz="901014"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9AFE063-A4C1-4C5F-9A47-45A6F120B9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70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FE063-A4C1-4C5F-9A47-45A6F120B92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1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FE063-A4C1-4C5F-9A47-45A6F120B9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7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FE063-A4C1-4C5F-9A47-45A6F120B9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0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FE063-A4C1-4C5F-9A47-45A6F120B92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41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9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FE063-A4C1-4C5F-9A47-45A6F120B9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19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78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9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FE063-A4C1-4C5F-9A47-45A6F120B9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19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1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9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FE063-A4C1-4C5F-9A47-45A6F120B9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19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3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9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FE063-A4C1-4C5F-9A47-45A6F120B9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19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9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FE063-A4C1-4C5F-9A47-45A6F120B92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87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FE063-A4C1-4C5F-9A47-45A6F120B92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75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56FF3-834D-B348-AD78-F1BE66ED14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8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C0EC-399D-4B79-BB2E-9A2EB29614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9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itle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0" y="0"/>
            <a:ext cx="9899140" cy="6858000"/>
          </a:xfrm>
          <a:prstGeom prst="rect">
            <a:avLst/>
          </a:prstGeom>
        </p:spPr>
      </p:pic>
      <p:sp>
        <p:nvSpPr>
          <p:cNvPr id="5" name="Freeform 6"/>
          <p:cNvSpPr>
            <a:spLocks/>
          </p:cNvSpPr>
          <p:nvPr/>
        </p:nvSpPr>
        <p:spPr bwMode="auto">
          <a:xfrm>
            <a:off x="2120504" y="669925"/>
            <a:ext cx="1719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AB7E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2A4E9E"/>
              </a:buClr>
              <a:buFont typeface="Wingdings" pitchFamily="2" charset="2"/>
              <a:buNone/>
              <a:defRPr/>
            </a:pPr>
            <a:endParaRPr lang="ru-RU" sz="1600" dirty="0">
              <a:latin typeface="Arial" pitchFamily="34" charset="0"/>
            </a:endParaRPr>
          </a:p>
        </p:txBody>
      </p:sp>
      <p:sp>
        <p:nvSpPr>
          <p:cNvPr id="1859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49" y="2035175"/>
            <a:ext cx="7438673" cy="2738438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59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48228" y="5609942"/>
            <a:ext cx="7481711" cy="100040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84DC-0C45-4839-9A18-9CC60DB1EF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9308" y="0"/>
            <a:ext cx="2364713" cy="6578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728" y="0"/>
            <a:ext cx="6932481" cy="6578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C520-EA3D-457E-AAA5-1B425BC593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194" y="1"/>
            <a:ext cx="8347869" cy="809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728" y="1358900"/>
            <a:ext cx="4598723" cy="5219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5551" y="1358900"/>
            <a:ext cx="4598723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35551" y="4044950"/>
            <a:ext cx="4598723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FB61-A581-4491-B3E4-F91909997B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894" y="25401"/>
            <a:ext cx="7915629" cy="100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1727" y="1358900"/>
            <a:ext cx="9362546" cy="52197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350C-A05D-4A33-8E8F-CE6FF0D1A7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854" y="1"/>
            <a:ext cx="8064104" cy="1063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4338" y="1192214"/>
            <a:ext cx="4681273" cy="5513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710" y="1192214"/>
            <a:ext cx="4682992" cy="5513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ыва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19C8-F09A-405B-A1CA-7CAEDB150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728" y="1358900"/>
            <a:ext cx="9304073" cy="5219700"/>
          </a:xfrm>
        </p:spPr>
        <p:txBody>
          <a:bodyPr/>
          <a:lstStyle>
            <a:lvl1pPr algn="just">
              <a:buFont typeface="Arial" pitchFamily="34" charset="0"/>
              <a:buChar char="■"/>
              <a:defRPr/>
            </a:lvl1pPr>
            <a:lvl2pPr algn="just">
              <a:buFont typeface="Arial" pitchFamily="34" charset="0"/>
              <a:buChar char="■"/>
              <a:defRPr/>
            </a:lvl2pPr>
            <a:lvl3pPr algn="just">
              <a:buFont typeface="Arial" pitchFamily="34" charset="0"/>
              <a:buChar char="■"/>
              <a:defRPr/>
            </a:lvl3pPr>
            <a:lvl4pPr algn="just">
              <a:buFont typeface="Arial" pitchFamily="34" charset="0"/>
              <a:buChar char="■"/>
              <a:defRPr/>
            </a:lvl4pPr>
            <a:lvl5pPr algn="just">
              <a:buFont typeface="Arial" pitchFamily="34" charset="0"/>
              <a:buChar char="■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76556" y="628650"/>
            <a:ext cx="629444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0E27-B36F-4B65-BC38-7617650E6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E8CC-28D1-4DDE-A457-2E89B82CB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728" y="1358900"/>
            <a:ext cx="4598723" cy="5219700"/>
          </a:xfrm>
        </p:spPr>
        <p:txBody>
          <a:bodyPr/>
          <a:lstStyle>
            <a:lvl1pPr>
              <a:buFont typeface="Arial" pitchFamily="34" charset="0"/>
              <a:buChar char="■"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■"/>
              <a:defRPr sz="1600"/>
            </a:lvl3pPr>
            <a:lvl4pPr>
              <a:buFont typeface="Arial" pitchFamily="34" charset="0"/>
              <a:buChar char="■"/>
              <a:defRPr sz="1400"/>
            </a:lvl4pPr>
            <a:lvl5pPr>
              <a:buFont typeface="Arial" pitchFamily="34" charset="0"/>
              <a:buChar char="■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358900"/>
            <a:ext cx="4598723" cy="5219700"/>
          </a:xfrm>
        </p:spPr>
        <p:txBody>
          <a:bodyPr/>
          <a:lstStyle>
            <a:lvl1pPr>
              <a:buFont typeface="Arial" pitchFamily="34" charset="0"/>
              <a:buChar char="■"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■"/>
              <a:defRPr sz="1600"/>
            </a:lvl3pPr>
            <a:lvl4pPr>
              <a:buFont typeface="Arial" pitchFamily="34" charset="0"/>
              <a:buChar char="■"/>
              <a:defRPr sz="1400"/>
            </a:lvl4pPr>
            <a:lvl5pPr>
              <a:buFont typeface="Arial" pitchFamily="34" charset="0"/>
              <a:buChar char="■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9473-9C22-4B07-BE43-726FF2595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194" y="0"/>
            <a:ext cx="8347869" cy="819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buFont typeface="Arial" pitchFamily="34" charset="0"/>
              <a:buChar char="■"/>
              <a:defRPr sz="2400"/>
            </a:lvl1pPr>
            <a:lvl2pPr>
              <a:buFont typeface="Arial" pitchFamily="34" charset="0"/>
              <a:buChar char="■"/>
              <a:defRPr sz="2000"/>
            </a:lvl2pPr>
            <a:lvl3pPr>
              <a:buFont typeface="Arial" pitchFamily="34" charset="0"/>
              <a:buChar char="■"/>
              <a:defRPr sz="1800"/>
            </a:lvl3pPr>
            <a:lvl4pPr>
              <a:buFont typeface="Arial" pitchFamily="34" charset="0"/>
              <a:buChar char="■"/>
              <a:defRPr sz="1600"/>
            </a:lvl4pPr>
            <a:lvl5pPr>
              <a:buFont typeface="Arial" pitchFamily="34" charset="0"/>
              <a:buChar char="■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buFont typeface="Arial" pitchFamily="34" charset="0"/>
              <a:buChar char="■"/>
              <a:defRPr sz="2400"/>
            </a:lvl1pPr>
            <a:lvl2pPr>
              <a:buFont typeface="Arial" pitchFamily="34" charset="0"/>
              <a:buChar char="■"/>
              <a:defRPr sz="2000"/>
            </a:lvl2pPr>
            <a:lvl3pPr>
              <a:buFont typeface="Arial" pitchFamily="34" charset="0"/>
              <a:buChar char="■"/>
              <a:defRPr sz="1800"/>
            </a:lvl3pPr>
            <a:lvl4pPr>
              <a:buFont typeface="Arial" pitchFamily="34" charset="0"/>
              <a:buChar char="■"/>
              <a:defRPr sz="1600"/>
            </a:lvl4pPr>
            <a:lvl5pPr>
              <a:buFont typeface="Arial" pitchFamily="34" charset="0"/>
              <a:buChar char="■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2717-99FD-4BF2-B276-694E2F7C6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166" y="25402"/>
            <a:ext cx="7833077" cy="948267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8BB0-DBD0-4EF9-8D6D-D46BDF601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76557" y="6620933"/>
            <a:ext cx="629443" cy="237067"/>
          </a:xfr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116D58-A03A-4F5E-8109-2204D3992E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33474"/>
            <a:ext cx="3259006" cy="63817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1133475"/>
            <a:ext cx="5537729" cy="4992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781175"/>
            <a:ext cx="3259006" cy="434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FAB5-DCAC-4D32-A955-C995212641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214D-0BDF-4C58-A049-EEA49F0BB2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age_1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430" y="0"/>
            <a:ext cx="9899140" cy="6858000"/>
          </a:xfrm>
          <a:prstGeom prst="rect">
            <a:avLst/>
          </a:prstGeom>
        </p:spPr>
      </p:pic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6166" y="25402"/>
            <a:ext cx="7833077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Прямоугольный треугольник 8"/>
          <p:cNvSpPr/>
          <p:nvPr/>
        </p:nvSpPr>
        <p:spPr bwMode="auto">
          <a:xfrm flipH="1">
            <a:off x="9214643" y="0"/>
            <a:ext cx="691354" cy="104775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4E9E"/>
              </a:buClr>
              <a:buSzTx/>
              <a:buFont typeface="Wingdings" pitchFamily="2" charset="2"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" y="1126068"/>
            <a:ext cx="9627394" cy="54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99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6557" y="6612467"/>
            <a:ext cx="629444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8EDFCFC-B7B3-46AF-8886-3109B4163C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99783" name="Freeform 7"/>
          <p:cNvSpPr>
            <a:spLocks/>
          </p:cNvSpPr>
          <p:nvPr/>
        </p:nvSpPr>
        <p:spPr bwMode="auto">
          <a:xfrm>
            <a:off x="2120504" y="669925"/>
            <a:ext cx="1719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AB7E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2A4E9E"/>
              </a:buClr>
              <a:buFont typeface="Wingdings" pitchFamily="2" charset="2"/>
              <a:buNone/>
              <a:defRPr/>
            </a:pPr>
            <a:endParaRPr lang="ru-RU" sz="1600" dirty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00919" y="771526"/>
            <a:ext cx="216694" cy="314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4E9E"/>
              </a:buClr>
              <a:buSzTx/>
              <a:buFont typeface="Wingdings" pitchFamily="2" charset="2"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58" r:id="rId14"/>
  </p:sldLayoutIdLst>
  <p:transition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45465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2A4E9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45465D"/>
        </a:buClr>
        <a:buFont typeface="Arial" pitchFamily="34" charset="0"/>
        <a:buChar char="■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45465D"/>
        </a:buClr>
        <a:buFont typeface="Arial" pitchFamily="34" charset="0"/>
        <a:buChar char="■"/>
        <a:defRPr sz="1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45465D"/>
        </a:buClr>
        <a:buFont typeface="Arial" pitchFamily="34" charset="0"/>
        <a:buChar char="■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45465D"/>
        </a:buClr>
        <a:buFont typeface="Arial" pitchFamily="34" charset="0"/>
        <a:buChar char="■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45465D"/>
        </a:buClr>
        <a:buFont typeface="Arial" pitchFamily="34" charset="0"/>
        <a:buChar char="■"/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lr>
          <a:srgbClr val="2A4E9E"/>
        </a:buClr>
        <a:buFont typeface="Wingdings" pitchFamily="2" charset="2"/>
        <a:buChar char="p"/>
        <a:defRPr sz="1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lr>
          <a:srgbClr val="2A4E9E"/>
        </a:buClr>
        <a:buFont typeface="Wingdings" pitchFamily="2" charset="2"/>
        <a:buChar char="p"/>
        <a:defRPr sz="1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lr>
          <a:srgbClr val="2A4E9E"/>
        </a:buClr>
        <a:buFont typeface="Wingdings" pitchFamily="2" charset="2"/>
        <a:buChar char="p"/>
        <a:defRPr sz="1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lr>
          <a:srgbClr val="2A4E9E"/>
        </a:buClr>
        <a:buFont typeface="Wingdings" pitchFamily="2" charset="2"/>
        <a:buChar char="p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sinelnikov-am@so-ups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4617083" y="315556"/>
            <a:ext cx="4907917" cy="16683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2A4E9E"/>
              </a:buClr>
            </a:pPr>
            <a:endParaRPr lang="ru-RU" dirty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7206" y="6402292"/>
            <a:ext cx="5821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Октябрь, 2019 г.</a:t>
            </a:r>
            <a:endParaRPr lang="ru-RU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7206" y="2683412"/>
            <a:ext cx="64055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ru-RU" sz="2400" dirty="0"/>
              <a:t>Активный энергетический комплекс – новый технологический тренд для распределенной энергетики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ru-RU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/>
              <a:t>Синельников Алексей Михайлович</a:t>
            </a:r>
          </a:p>
          <a:p>
            <a:r>
              <a:rPr lang="ru-RU" sz="1800" b="0" dirty="0"/>
              <a:t>Директор по распределенной </a:t>
            </a:r>
            <a:r>
              <a:rPr lang="ru-RU" sz="1800" b="0" dirty="0" smtClean="0"/>
              <a:t>энергетике</a:t>
            </a:r>
            <a:r>
              <a:rPr lang="ru-RU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180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"/>
            <a:ext cx="7632700" cy="1125537"/>
          </a:xfrm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Статус внедрения модели АЭК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5211" y="1125538"/>
            <a:ext cx="5409789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92" indent="-212815" algn="just" eaLnBrk="0" hangingPunct="0">
              <a:spcBef>
                <a:spcPts val="511"/>
              </a:spcBef>
              <a:spcAft>
                <a:spcPts val="511"/>
              </a:spcAft>
              <a:buClr>
                <a:srgbClr val="003CA0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разработана </a:t>
            </a: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Концепция</a:t>
            </a:r>
            <a:r>
              <a:rPr lang="ru-RU" sz="1400" dirty="0">
                <a:solidFill>
                  <a:srgbClr val="92187D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активных энергетических комплексов (одобрена Рабочей группой НТИ «ЭнерджиНет», Протокол от 26.07.2018 №6)</a:t>
            </a:r>
          </a:p>
          <a:p>
            <a:pPr marL="243492" indent="-212815" algn="just" eaLnBrk="0" hangingPunct="0">
              <a:spcBef>
                <a:spcPts val="511"/>
              </a:spcBef>
              <a:spcAft>
                <a:spcPts val="511"/>
              </a:spcAft>
              <a:buClr>
                <a:srgbClr val="003CA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разработан</a:t>
            </a:r>
            <a:r>
              <a:rPr lang="ru-RU" sz="1400" dirty="0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и прошел общественное обсуждение </a:t>
            </a: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проект постановления Правительства РФ</a:t>
            </a:r>
            <a:r>
              <a:rPr lang="ru-RU" sz="1400" dirty="0">
                <a:solidFill>
                  <a:srgbClr val="92187D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о проведении эксперимента по созданию и развитию АЭК. Текущий статус:  проходит согласование с </a:t>
            </a:r>
            <a:r>
              <a:rPr lang="ru-RU" sz="1400" dirty="0" smtClean="0">
                <a:latin typeface="+mj-lt"/>
                <a:cs typeface="Calibri Light" panose="020F0302020204030204" pitchFamily="34" charset="0"/>
              </a:rPr>
              <a:t>ФОИВ</a:t>
            </a:r>
          </a:p>
          <a:p>
            <a:pPr marL="243492" indent="-212815" algn="just" eaLnBrk="0" hangingPunct="0">
              <a:spcBef>
                <a:spcPts val="511"/>
              </a:spcBef>
              <a:spcAft>
                <a:spcPts val="511"/>
              </a:spcAft>
              <a:buClr>
                <a:srgbClr val="003CA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cs typeface="Calibri Light" panose="020F0302020204030204" pitchFamily="34" charset="0"/>
              </a:rPr>
              <a:t>продолжается 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разработка </a:t>
            </a: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нормативных правовых актов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, определенных распоряжением Правительства РФ от 27.04.2018 №830-р в части АЭК (приказ Минэнерго России)</a:t>
            </a:r>
          </a:p>
          <a:p>
            <a:pPr marL="243492" indent="-212815" algn="just" eaLnBrk="0" hangingPunct="0">
              <a:spcBef>
                <a:spcPts val="511"/>
              </a:spcBef>
              <a:spcAft>
                <a:spcPts val="511"/>
              </a:spcAft>
              <a:buClr>
                <a:srgbClr val="003CA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Calibri Light" panose="020F0302020204030204" pitchFamily="34" charset="0"/>
              </a:rPr>
              <a:t>проводится </a:t>
            </a: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разработка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 программно-технического комплекса </a:t>
            </a: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ПТК-УИС</a:t>
            </a:r>
          </a:p>
          <a:p>
            <a:pPr marL="243492" indent="-212815" algn="just" eaLnBrk="0" hangingPunct="0">
              <a:spcBef>
                <a:spcPts val="511"/>
              </a:spcBef>
              <a:spcAft>
                <a:spcPts val="511"/>
              </a:spcAft>
              <a:buClr>
                <a:srgbClr val="003CA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Calibri Light" panose="020F0302020204030204" pitchFamily="34" charset="0"/>
              </a:rPr>
              <a:t>продолжается работа с потенциальными </a:t>
            </a:r>
            <a:r>
              <a:rPr lang="ru-RU" sz="1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пилотными площадками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 для проведения эксперимента по созданию и развитию АЭК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BF93DE-5C3D-1A4D-AA4F-37F782E58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3" y="1311488"/>
            <a:ext cx="2528751" cy="357601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CB28996-3EB4-1B4A-916F-6BF0E2FB2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41" y="2312673"/>
            <a:ext cx="2524170" cy="35780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12700"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E56992-9FC2-7548-8CEA-5111B6E8B1C6}"/>
              </a:ext>
            </a:extLst>
          </p:cNvPr>
          <p:cNvSpPr txBox="1"/>
          <p:nvPr/>
        </p:nvSpPr>
        <p:spPr>
          <a:xfrm>
            <a:off x="1172181" y="6085517"/>
            <a:ext cx="7561639" cy="575966"/>
          </a:xfrm>
          <a:prstGeom prst="rect">
            <a:avLst/>
          </a:prstGeom>
        </p:spPr>
        <p:txBody>
          <a:bodyPr vert="horz" lIns="77913" tIns="38957" rIns="77913" bIns="38957" rtlCol="0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77" b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ru-RU" sz="1662" b="1" dirty="0">
                <a:solidFill>
                  <a:srgbClr val="CC0066"/>
                </a:solidFill>
                <a:latin typeface="+mn-lt"/>
              </a:rPr>
              <a:t>Приглашаем к участию в пилотном проекте!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76557" y="6612467"/>
            <a:ext cx="629444" cy="245533"/>
          </a:xfrm>
          <a:solidFill>
            <a:srgbClr val="4264AC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59150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612467"/>
            <a:ext cx="9144000" cy="245535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43976" y="6612467"/>
            <a:ext cx="581025" cy="245533"/>
          </a:xfrm>
        </p:spPr>
        <p:txBody>
          <a:bodyPr/>
          <a:lstStyle/>
          <a:p>
            <a:pPr>
              <a:defRPr/>
            </a:pPr>
            <a:fld id="{01FF8BB0-DBD0-4EF9-8D6D-D46BDF60172B}" type="slidenum">
              <a:rPr lang="ru-RU" sz="1600"/>
              <a:pPr>
                <a:defRPr/>
              </a:pPr>
              <a:t>11</a:t>
            </a:fld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63052" y="1795164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Благодарю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9252" y="3133432"/>
            <a:ext cx="4370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АО </a:t>
            </a:r>
            <a:r>
              <a:rPr lang="ru-RU" dirty="0" smtClean="0"/>
              <a:t>«НТЦ ЕЭС (Московское </a:t>
            </a:r>
            <a:r>
              <a:rPr lang="ru-RU" dirty="0"/>
              <a:t>отделение)»</a:t>
            </a:r>
          </a:p>
          <a:p>
            <a:endParaRPr lang="ru-RU" dirty="0"/>
          </a:p>
          <a:p>
            <a:r>
              <a:rPr lang="ru-RU" dirty="0"/>
              <a:t>Синельников </a:t>
            </a:r>
            <a:r>
              <a:rPr lang="ru-RU" dirty="0" smtClean="0"/>
              <a:t>Алексей Михайлович</a:t>
            </a:r>
          </a:p>
          <a:p>
            <a:r>
              <a:rPr lang="ru-RU" b="0" dirty="0"/>
              <a:t>Директор по распределенной энергетике</a:t>
            </a:r>
          </a:p>
          <a:p>
            <a:r>
              <a:rPr lang="ru-RU" b="0" dirty="0" smtClean="0"/>
              <a:t>+</a:t>
            </a:r>
            <a:r>
              <a:rPr lang="ru-RU" b="0" dirty="0"/>
              <a:t>7 (499) 788-17-49</a:t>
            </a:r>
          </a:p>
          <a:p>
            <a:r>
              <a:rPr lang="ru-RU" b="0" dirty="0"/>
              <a:t>+7 (926) 916-11-47</a:t>
            </a:r>
          </a:p>
          <a:p>
            <a:r>
              <a:rPr lang="en-US" dirty="0" smtClean="0">
                <a:solidFill>
                  <a:srgbClr val="4264AC"/>
                </a:solidFill>
                <a:hlinkClick r:id="rId4"/>
              </a:rPr>
              <a:t>sinelnikov-am@so-ups.ru</a:t>
            </a:r>
            <a:r>
              <a:rPr lang="ru-RU" dirty="0" smtClean="0">
                <a:solidFill>
                  <a:srgbClr val="4264AC"/>
                </a:solidFill>
              </a:rPr>
              <a:t> </a:t>
            </a:r>
            <a:endParaRPr lang="ru-RU" dirty="0">
              <a:solidFill>
                <a:srgbClr val="4264A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88" y="1439863"/>
            <a:ext cx="4015789" cy="4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513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43976" y="6612468"/>
            <a:ext cx="581025" cy="245533"/>
          </a:xfrm>
        </p:spPr>
        <p:txBody>
          <a:bodyPr/>
          <a:lstStyle/>
          <a:p>
            <a:pPr>
              <a:defRPr/>
            </a:pPr>
            <a:fld id="{01FF8BB0-DBD0-4EF9-8D6D-D46BDF60172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59000" y="8926"/>
            <a:ext cx="7230533" cy="948267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Пример.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Результаты </a:t>
            </a:r>
            <a:r>
              <a:rPr lang="ru-RU" dirty="0">
                <a:solidFill>
                  <a:schemeClr val="tx1"/>
                </a:solidFill>
              </a:rPr>
              <a:t>оценки экономической эффективности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1219" y="6018561"/>
            <a:ext cx="88264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1" dirty="0"/>
              <a:t>* - Точный размер скидки на энергетические ресурсы для потребителей определяется после детального моделирования проекта и закрепления взаимных обязательств сторон </a:t>
            </a:r>
          </a:p>
          <a:p>
            <a:r>
              <a:rPr lang="ru-RU" sz="1000" b="0" i="1" dirty="0"/>
              <a:t>** -  при доле собственного капитала инвестора – 30% от необходимых инвестиций и остальных 70% заемного капитала под 13% 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549" y="4925955"/>
            <a:ext cx="8610908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Приведенные результаты демонстрируют высокий потенциал проекта АЭК для ***.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С учетом неопределенностей и неполноты данных на стадии анализа, с целью определения предельных показателей проведен дополнительный анализ чувствительности </a:t>
            </a:r>
            <a:r>
              <a:rPr lang="en-US" sz="1200" dirty="0"/>
              <a:t>IRR </a:t>
            </a:r>
            <a:r>
              <a:rPr lang="ru-RU" sz="1200" dirty="0"/>
              <a:t>каждого сценария к изменению одновременно двух параметров: коэффициента заполнения графика нагрузки и скидки на электрическую энергию для резидентов (далее).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610334" y="1558769"/>
          <a:ext cx="8534567" cy="90499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72305">
                  <a:extLst>
                    <a:ext uri="{9D8B030D-6E8A-4147-A177-3AD203B41FA5}">
                      <a16:colId xmlns="" xmlns:a16="http://schemas.microsoft.com/office/drawing/2014/main" val="3197033900"/>
                    </a:ext>
                  </a:extLst>
                </a:gridCol>
                <a:gridCol w="4162262">
                  <a:extLst>
                    <a:ext uri="{9D8B030D-6E8A-4147-A177-3AD203B41FA5}">
                      <a16:colId xmlns="" xmlns:a16="http://schemas.microsoft.com/office/drawing/2014/main" val="1743753569"/>
                    </a:ext>
                  </a:extLst>
                </a:gridCol>
              </a:tblGrid>
              <a:tr h="32639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Стоимость э/э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1307C"/>
                        </a:gs>
                        <a:gs pos="38000">
                          <a:srgbClr val="405EA6"/>
                        </a:gs>
                        <a:gs pos="100000">
                          <a:srgbClr val="4264AC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Стоимость т/э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00166"/>
                        </a:gs>
                        <a:gs pos="100000">
                          <a:srgbClr val="4264AC"/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135120302"/>
                  </a:ext>
                </a:extLst>
              </a:tr>
              <a:tr h="578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менее,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чем на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30%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 текущей стоимости э/э от сети *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руб./Гкал (без НДС)</a:t>
                      </a:r>
                    </a:p>
                    <a:p>
                      <a:pPr algn="ctr" fontAlgn="ctr"/>
                      <a:r>
                        <a:rPr lang="ru-RU" sz="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себестоимости производства на собственной котельной, включающей только эксплуатационные затраты)</a:t>
                      </a:r>
                      <a:endParaRPr lang="ru-RU" sz="8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78764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610335" y="2887583"/>
          <a:ext cx="8570489" cy="188332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0238">
                  <a:extLst>
                    <a:ext uri="{9D8B030D-6E8A-4147-A177-3AD203B41FA5}">
                      <a16:colId xmlns="" xmlns:a16="http://schemas.microsoft.com/office/drawing/2014/main" val="4144516392"/>
                    </a:ext>
                  </a:extLst>
                </a:gridCol>
                <a:gridCol w="1506855">
                  <a:extLst>
                    <a:ext uri="{9D8B030D-6E8A-4147-A177-3AD203B41FA5}">
                      <a16:colId xmlns="" xmlns:a16="http://schemas.microsoft.com/office/drawing/2014/main" val="1665466948"/>
                    </a:ext>
                  </a:extLst>
                </a:gridCol>
                <a:gridCol w="1279249">
                  <a:extLst>
                    <a:ext uri="{9D8B030D-6E8A-4147-A177-3AD203B41FA5}">
                      <a16:colId xmlns="" xmlns:a16="http://schemas.microsoft.com/office/drawing/2014/main" val="1737118342"/>
                    </a:ext>
                  </a:extLst>
                </a:gridCol>
                <a:gridCol w="1397053">
                  <a:extLst>
                    <a:ext uri="{9D8B030D-6E8A-4147-A177-3AD203B41FA5}">
                      <a16:colId xmlns="" xmlns:a16="http://schemas.microsoft.com/office/drawing/2014/main" val="929550918"/>
                    </a:ext>
                  </a:extLst>
                </a:gridCol>
                <a:gridCol w="1637094">
                  <a:extLst>
                    <a:ext uri="{9D8B030D-6E8A-4147-A177-3AD203B41FA5}">
                      <a16:colId xmlns="" xmlns:a16="http://schemas.microsoft.com/office/drawing/2014/main" val="3896208083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marL="268288" lvl="0" indent="0" algn="ctr" defTabSz="749300" fontAlgn="ctr">
                        <a:tabLst>
                          <a:tab pos="2327275" algn="l"/>
                          <a:tab pos="2419350" algn="l"/>
                          <a:tab pos="2605088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Сценарий роста нагрузок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1307E"/>
                        </a:gs>
                        <a:gs pos="100000">
                          <a:srgbClr val="4264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NPV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1307E"/>
                        </a:gs>
                        <a:gs pos="100000">
                          <a:srgbClr val="4264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DPB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1307E"/>
                        </a:gs>
                        <a:gs pos="100000">
                          <a:srgbClr val="4264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IRR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1307E"/>
                        </a:gs>
                        <a:gs pos="100000">
                          <a:srgbClr val="4264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Доходность на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собств. капитал **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1307E"/>
                        </a:gs>
                        <a:gs pos="100000">
                          <a:srgbClr val="4264A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135120302"/>
                  </a:ext>
                </a:extLst>
              </a:tr>
              <a:tr h="463423">
                <a:tc>
                  <a:txBody>
                    <a:bodyPr/>
                    <a:lstStyle/>
                    <a:p>
                      <a:pPr marL="268288" lvl="0" indent="0" algn="l" defTabSz="749300" fontAlgn="ctr">
                        <a:tabLst>
                          <a:tab pos="2327275" algn="l"/>
                          <a:tab pos="2419350" algn="l"/>
                          <a:tab pos="2605088" algn="l"/>
                        </a:tabLs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Пессимистичный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4,9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78764"/>
                  </a:ext>
                </a:extLst>
              </a:tr>
              <a:tr h="463423">
                <a:tc>
                  <a:txBody>
                    <a:bodyPr/>
                    <a:lstStyle/>
                    <a:p>
                      <a:pPr marL="273050" indent="0" algn="l" font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Умеренный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35,1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5484882"/>
                  </a:ext>
                </a:extLst>
              </a:tr>
              <a:tr h="463423">
                <a:tc>
                  <a:txBody>
                    <a:bodyPr/>
                    <a:lstStyle/>
                    <a:p>
                      <a:pPr marL="273050" indent="0" algn="l" font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Оптимистичный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31,5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18,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892320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5189" y="1209552"/>
            <a:ext cx="2121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92187D"/>
                </a:solidFill>
              </a:rPr>
              <a:t>Для резидентов ***</a:t>
            </a:r>
            <a:endParaRPr lang="ru-RU" dirty="0">
              <a:solidFill>
                <a:srgbClr val="92187D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1784" y="2519903"/>
            <a:ext cx="2790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92187D"/>
                </a:solidFill>
              </a:rPr>
              <a:t>Для инвесторов в АЭК ***</a:t>
            </a:r>
            <a:endParaRPr lang="ru-RU" dirty="0">
              <a:solidFill>
                <a:srgbClr val="92187D"/>
              </a:solidFill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149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43976" y="6612468"/>
            <a:ext cx="581025" cy="245533"/>
          </a:xfrm>
        </p:spPr>
        <p:txBody>
          <a:bodyPr/>
          <a:lstStyle/>
          <a:p>
            <a:pPr>
              <a:defRPr/>
            </a:pPr>
            <a:fld id="{01FF8BB0-DBD0-4EF9-8D6D-D46BDF6017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59000" y="8926"/>
            <a:ext cx="7230533" cy="948267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Пример.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Анализ </a:t>
            </a:r>
            <a:r>
              <a:rPr lang="ru-RU" dirty="0">
                <a:solidFill>
                  <a:schemeClr val="tx1"/>
                </a:solidFill>
              </a:rPr>
              <a:t>чувствительности </a:t>
            </a:r>
            <a:r>
              <a:rPr lang="en-US" dirty="0" smtClean="0">
                <a:solidFill>
                  <a:schemeClr val="tx1"/>
                </a:solidFill>
              </a:rPr>
              <a:t>IRR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49903" y="2953058"/>
          <a:ext cx="8639628" cy="352752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1594">
                  <a:extLst>
                    <a:ext uri="{9D8B030D-6E8A-4147-A177-3AD203B41FA5}">
                      <a16:colId xmlns="" xmlns:a16="http://schemas.microsoft.com/office/drawing/2014/main" val="1518673987"/>
                    </a:ext>
                  </a:extLst>
                </a:gridCol>
                <a:gridCol w="577614">
                  <a:extLst>
                    <a:ext uri="{9D8B030D-6E8A-4147-A177-3AD203B41FA5}">
                      <a16:colId xmlns="" xmlns:a16="http://schemas.microsoft.com/office/drawing/2014/main" val="2371505805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1800582068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2598364798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2696602350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3249456694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48481839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317171862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427059546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3571799159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575180869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908837054"/>
                    </a:ext>
                  </a:extLst>
                </a:gridCol>
                <a:gridCol w="688220">
                  <a:extLst>
                    <a:ext uri="{9D8B030D-6E8A-4147-A177-3AD203B41FA5}">
                      <a16:colId xmlns="" xmlns:a16="http://schemas.microsoft.com/office/drawing/2014/main" val="3256691262"/>
                    </a:ext>
                  </a:extLst>
                </a:gridCol>
              </a:tblGrid>
              <a:tr h="271348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Скидка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 электроэнергию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100000">
                          <a:srgbClr val="4264AC"/>
                        </a:gs>
                        <a:gs pos="0">
                          <a:srgbClr val="31307D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5132787"/>
                  </a:ext>
                </a:extLst>
              </a:tr>
              <a:tr h="271348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Коэффициент заполнения графика нагрузки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92187D"/>
                        </a:gs>
                        <a:gs pos="0">
                          <a:srgbClr val="4264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407020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CC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C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C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C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AC5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C4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C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EB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7738206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F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CD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8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7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C5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C46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8836930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9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F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C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157656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F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B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8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2798332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5665380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1379374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2523967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570161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0775701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-1,2%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1788454"/>
                  </a:ext>
                </a:extLst>
              </a:tr>
              <a:tr h="27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-7,8%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-2,0%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283908453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9903" y="1031796"/>
            <a:ext cx="56127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92187D"/>
                </a:solidFill>
              </a:rPr>
              <a:t>Исходные условия: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dirty="0">
                <a:ea typeface="Times New Roman"/>
                <a:cs typeface="Arial" pitchFamily="34" charset="0"/>
              </a:rPr>
              <a:t>Максимальная нагрузка – 18,8 МВт;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dirty="0" err="1">
                <a:ea typeface="Times New Roman"/>
                <a:cs typeface="Arial" pitchFamily="34" charset="0"/>
              </a:rPr>
              <a:t>Макс.потребление</a:t>
            </a:r>
            <a:r>
              <a:rPr lang="ru-RU" sz="1400" b="0" dirty="0">
                <a:ea typeface="Times New Roman"/>
                <a:cs typeface="Arial" pitchFamily="34" charset="0"/>
              </a:rPr>
              <a:t> электроэнергии – 69 204 </a:t>
            </a:r>
            <a:r>
              <a:rPr lang="ru-RU" sz="1400" b="0" dirty="0" err="1">
                <a:ea typeface="Times New Roman"/>
                <a:cs typeface="Arial" pitchFamily="34" charset="0"/>
              </a:rPr>
              <a:t>тыс.кВт</a:t>
            </a:r>
            <a:r>
              <a:rPr lang="ru-RU" sz="1400" b="0" dirty="0">
                <a:ea typeface="Times New Roman"/>
                <a:cs typeface="Arial" pitchFamily="34" charset="0"/>
              </a:rPr>
              <a:t>*ч в год;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dirty="0" err="1">
                <a:ea typeface="Times New Roman"/>
                <a:cs typeface="Arial" pitchFamily="34" charset="0"/>
              </a:rPr>
              <a:t>Макс.потребление</a:t>
            </a:r>
            <a:r>
              <a:rPr lang="ru-RU" sz="1400" b="0" dirty="0">
                <a:ea typeface="Times New Roman"/>
                <a:cs typeface="Arial" pitchFamily="34" charset="0"/>
              </a:rPr>
              <a:t> тепловой энергии – 39 683 Гкал в год;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dirty="0" err="1">
                <a:ea typeface="Times New Roman"/>
                <a:cs typeface="Arial" pitchFamily="34" charset="0"/>
              </a:rPr>
              <a:t>Уст.мощность</a:t>
            </a:r>
            <a:r>
              <a:rPr lang="ru-RU" sz="1400" b="0" dirty="0">
                <a:ea typeface="Times New Roman"/>
                <a:cs typeface="Arial" pitchFamily="34" charset="0"/>
              </a:rPr>
              <a:t> генерации – 18 МВт (4х4,5 МВт);</a:t>
            </a:r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en-US" sz="1400" dirty="0"/>
              <a:t>NPV</a:t>
            </a:r>
            <a:r>
              <a:rPr lang="ru-RU" sz="1400" dirty="0"/>
              <a:t> –  </a:t>
            </a:r>
            <a:r>
              <a:rPr lang="en-US" sz="1400" dirty="0"/>
              <a:t>3</a:t>
            </a:r>
            <a:r>
              <a:rPr lang="ru-RU" sz="1400" dirty="0"/>
              <a:t>,3 млн</a:t>
            </a:r>
            <a:r>
              <a:rPr lang="en-US" sz="1400" dirty="0"/>
              <a:t> </a:t>
            </a:r>
            <a:r>
              <a:rPr lang="ru-RU" sz="1400" dirty="0"/>
              <a:t>руб.</a:t>
            </a:r>
            <a:endParaRPr lang="ru-RU" sz="1400" b="0" dirty="0"/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en-US" sz="1400" dirty="0"/>
              <a:t>DPB</a:t>
            </a:r>
            <a:r>
              <a:rPr lang="ru-RU" sz="1400" dirty="0"/>
              <a:t> – 9 лет</a:t>
            </a:r>
            <a:endParaRPr lang="ru-RU" sz="1400" b="0" dirty="0"/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en-US" sz="1400" dirty="0"/>
              <a:t>IRR</a:t>
            </a:r>
            <a:r>
              <a:rPr lang="ru-RU" sz="1400" dirty="0"/>
              <a:t> – 1</a:t>
            </a:r>
            <a:r>
              <a:rPr lang="en-US" sz="1400" dirty="0"/>
              <a:t>4,9</a:t>
            </a:r>
            <a:r>
              <a:rPr lang="ru-RU" sz="1400" dirty="0"/>
              <a:t>%</a:t>
            </a:r>
            <a:endParaRPr lang="ru-RU" sz="1400" dirty="0">
              <a:ea typeface="Times New Roman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5137366" y="811150"/>
          <a:ext cx="4809316" cy="210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64208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43976" y="6608310"/>
            <a:ext cx="581025" cy="245533"/>
          </a:xfrm>
        </p:spPr>
        <p:txBody>
          <a:bodyPr/>
          <a:lstStyle/>
          <a:p>
            <a:pPr>
              <a:defRPr/>
            </a:pPr>
            <a:fld id="{01FF8BB0-DBD0-4EF9-8D6D-D46BDF60172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Почему так?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8884" y="1175765"/>
            <a:ext cx="8568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FF0000"/>
                </a:solidFill>
                <a:latin typeface="+mn-lt"/>
              </a:rPr>
              <a:t>ПП РФ от 29.12.2011 N 1178 "О ценообразовании в области регулируемых цен (тарифов) в электроэнергетике», п.81</a:t>
            </a:r>
          </a:p>
          <a:p>
            <a:pPr algn="just"/>
            <a:r>
              <a:rPr lang="ru-RU" sz="1400" dirty="0">
                <a:latin typeface="+mn-lt"/>
              </a:rPr>
              <a:t>Потребители электрической энергии, </a:t>
            </a:r>
            <a:r>
              <a:rPr lang="ru-RU" sz="1400" dirty="0" err="1">
                <a:latin typeface="+mn-lt"/>
              </a:rPr>
              <a:t>энергопринимающие</a:t>
            </a:r>
            <a:r>
              <a:rPr lang="ru-RU" sz="1400" dirty="0">
                <a:latin typeface="+mn-lt"/>
              </a:rPr>
              <a:t> устройства которых опосредованно присоединены к электрическим сетям сетевой организации через энергетические установки производителей электрической энергии, оплачивают услуги по передаче электрической энергии с учетом следующих особенностей: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расходы на содержание электрических сетей оплачиваются в полном объеме;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нормативные потери оплачиваются только в части объемов электрической энергии, не обеспеченных выработкой электрической энергии соответствующей электрической станцией;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при расчете и применении тарифа на услуги по передаче электрической энергии за уровень напряжения принимается наиболее высокий уровень напряжения, на котором энергетические установки производителя электрической энергии присоединены к электрическим сетям сетевой организации.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5465D"/>
              </a:solidFill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45040" y="4422701"/>
            <a:ext cx="1538050" cy="1926295"/>
            <a:chOff x="5713662" y="4422700"/>
            <a:chExt cx="1538050" cy="1926295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5713662" y="4422700"/>
              <a:ext cx="1538050" cy="1926295"/>
              <a:chOff x="221017" y="4434748"/>
              <a:chExt cx="2744067" cy="1926295"/>
            </a:xfrm>
          </p:grpSpPr>
          <p:sp>
            <p:nvSpPr>
              <p:cNvPr id="120" name="Прямоугольник 119"/>
              <p:cNvSpPr/>
              <p:nvPr/>
            </p:nvSpPr>
            <p:spPr bwMode="auto">
              <a:xfrm>
                <a:off x="297883" y="4514260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 bwMode="auto">
              <a:xfrm>
                <a:off x="259450" y="4474504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 bwMode="auto">
              <a:xfrm>
                <a:off x="221017" y="4434748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720308" y="4502212"/>
              <a:ext cx="1377819" cy="1631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+mn-lt"/>
                </a:rPr>
                <a:t>АРБИТРАЖНЫЙ СУД </a:t>
              </a:r>
            </a:p>
            <a:p>
              <a:r>
                <a:rPr lang="ru-RU" sz="1000" dirty="0">
                  <a:latin typeface="+mn-lt"/>
                </a:rPr>
                <a:t>ВОРОНЕЖСКОЙ ОБЛАСТИ</a:t>
              </a:r>
            </a:p>
            <a:p>
              <a:r>
                <a:rPr lang="ru-RU" sz="1000" dirty="0">
                  <a:latin typeface="+mn-lt"/>
                </a:rPr>
                <a:t> </a:t>
              </a:r>
            </a:p>
            <a:p>
              <a:r>
                <a:rPr lang="ru-RU" sz="1000" dirty="0">
                  <a:latin typeface="+mn-lt"/>
                </a:rPr>
                <a:t>РЕШЕНИЕ</a:t>
              </a:r>
            </a:p>
            <a:p>
              <a:r>
                <a:rPr lang="ru-RU" sz="1000" dirty="0">
                  <a:latin typeface="+mn-lt"/>
                </a:rPr>
                <a:t>от 28 октября 2015 г. по делу N А14-9373/2013</a:t>
              </a:r>
            </a:p>
            <a:p>
              <a:pPr algn="just"/>
              <a:endParaRPr lang="ru-RU" sz="1000" dirty="0">
                <a:solidFill>
                  <a:srgbClr val="2A4E9E"/>
                </a:solidFill>
                <a:latin typeface="+mn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77256" y="4422701"/>
            <a:ext cx="1475527" cy="1926295"/>
            <a:chOff x="196255" y="4434748"/>
            <a:chExt cx="1475527" cy="192629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21017" y="4434748"/>
              <a:ext cx="1450765" cy="1926295"/>
              <a:chOff x="221017" y="4434748"/>
              <a:chExt cx="2744067" cy="1926295"/>
            </a:xfrm>
          </p:grpSpPr>
          <p:sp>
            <p:nvSpPr>
              <p:cNvPr id="24" name="Прямоугольник 23"/>
              <p:cNvSpPr/>
              <p:nvPr/>
            </p:nvSpPr>
            <p:spPr bwMode="auto">
              <a:xfrm>
                <a:off x="297883" y="4514260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 bwMode="auto">
              <a:xfrm>
                <a:off x="259450" y="4474504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 bwMode="auto">
              <a:xfrm>
                <a:off x="221017" y="4434748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196255" y="4514260"/>
              <a:ext cx="146185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АРБИТРАЖНЫЙ СУД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Г. МОСКВЫ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  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РЕШЕНИЕ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от 26 апреля 2013 г. по делу N А40-165133/2012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788276" y="4422701"/>
            <a:ext cx="1501179" cy="1926295"/>
            <a:chOff x="7407275" y="4422700"/>
            <a:chExt cx="1501179" cy="1926295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7407275" y="4422700"/>
              <a:ext cx="1501179" cy="1926295"/>
              <a:chOff x="221017" y="4434748"/>
              <a:chExt cx="2744067" cy="1926295"/>
            </a:xfrm>
          </p:grpSpPr>
          <p:sp>
            <p:nvSpPr>
              <p:cNvPr id="126" name="Прямоугольник 125"/>
              <p:cNvSpPr/>
              <p:nvPr/>
            </p:nvSpPr>
            <p:spPr bwMode="auto">
              <a:xfrm>
                <a:off x="297883" y="4514260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 bwMode="auto">
              <a:xfrm>
                <a:off x="259450" y="4474504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 bwMode="auto">
              <a:xfrm>
                <a:off x="221017" y="4434748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7407275" y="4502212"/>
              <a:ext cx="137187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АРБИТРАЖНЫЙ СУД 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Г. МОСКВЫ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  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РЕШЕНИЕ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rPr>
                <a:t>от 10 марта 2016 г. по делу N А40-161074/13-29-1433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57967" y="4422701"/>
            <a:ext cx="1475527" cy="1926295"/>
            <a:chOff x="1870034" y="4422700"/>
            <a:chExt cx="1475527" cy="192629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894796" y="4422700"/>
              <a:ext cx="1450765" cy="1926295"/>
              <a:chOff x="221017" y="4434748"/>
              <a:chExt cx="2744067" cy="1926295"/>
            </a:xfrm>
          </p:grpSpPr>
          <p:sp>
            <p:nvSpPr>
              <p:cNvPr id="22" name="Прямоугольник 21"/>
              <p:cNvSpPr/>
              <p:nvPr/>
            </p:nvSpPr>
            <p:spPr bwMode="auto">
              <a:xfrm>
                <a:off x="297883" y="4514260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 bwMode="auto">
              <a:xfrm>
                <a:off x="259450" y="4474504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 bwMode="auto">
              <a:xfrm>
                <a:off x="221017" y="4434748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1870034" y="4502212"/>
              <a:ext cx="146185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ФЕДЕРАЛЬНЫЙ АРБИТРАЖНЫЙ СУД МОСКОВСКОГО ОКРУГА</a:t>
              </a:r>
            </a:p>
            <a:p>
              <a:r>
                <a:rPr lang="ru-RU" sz="1000" dirty="0"/>
                <a:t> </a:t>
              </a:r>
            </a:p>
            <a:p>
              <a:r>
                <a:rPr lang="ru-RU" sz="1000" dirty="0"/>
                <a:t>ПОСТАНОВЛЕНИЕ</a:t>
              </a:r>
            </a:p>
            <a:p>
              <a:r>
                <a:rPr lang="ru-RU" sz="1000" dirty="0"/>
                <a:t>от 10 апреля 2014 г. по делу N А40-165133/12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138678" y="4422701"/>
            <a:ext cx="1501179" cy="1926295"/>
            <a:chOff x="2811691" y="6211935"/>
            <a:chExt cx="1501179" cy="192629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811691" y="6211935"/>
              <a:ext cx="1501179" cy="1926295"/>
              <a:chOff x="221017" y="4434748"/>
              <a:chExt cx="2744067" cy="1926295"/>
            </a:xfrm>
          </p:grpSpPr>
          <p:sp>
            <p:nvSpPr>
              <p:cNvPr id="33" name="Прямоугольник 32"/>
              <p:cNvSpPr/>
              <p:nvPr/>
            </p:nvSpPr>
            <p:spPr bwMode="auto">
              <a:xfrm>
                <a:off x="297883" y="4514260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 bwMode="auto">
              <a:xfrm>
                <a:off x="259450" y="4474504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 bwMode="auto">
              <a:xfrm>
                <a:off x="221017" y="4434748"/>
                <a:ext cx="2667201" cy="18467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2A4E9E"/>
                  </a:buClr>
                </a:pPr>
                <a:endParaRPr lang="ru-RU" sz="1050">
                  <a:latin typeface="Arial" pitchFamily="34" charset="0"/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2811691" y="6291447"/>
              <a:ext cx="137187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ВЕРХОВНЫЙ СУД РОССИЙСКОЙ ФЕДЕРАЦИИ</a:t>
              </a:r>
            </a:p>
            <a:p>
              <a:r>
                <a:rPr lang="ru-RU" sz="1000" dirty="0"/>
                <a:t> </a:t>
              </a:r>
            </a:p>
            <a:p>
              <a:r>
                <a:rPr lang="ru-RU" sz="1000" dirty="0"/>
                <a:t>ОПРЕДЕЛЕНИЕ</a:t>
              </a:r>
            </a:p>
            <a:p>
              <a:r>
                <a:rPr lang="ru-RU" sz="1000" dirty="0"/>
                <a:t>от 17 декабря 2014 г. N 305-ЭС14-240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0272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 bwMode="auto">
          <a:xfrm>
            <a:off x="1829903" y="1526279"/>
            <a:ext cx="5438979" cy="4346796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2A4E9E"/>
              </a:buClr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нтересы в проектах распределенной генерации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8BB0-DBD0-4EF9-8D6D-D46BDF60172B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1878908" y="504885"/>
            <a:ext cx="5273373" cy="6038850"/>
            <a:chOff x="1525573" y="751623"/>
            <a:chExt cx="5273373" cy="603885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525573" y="3945596"/>
              <a:ext cx="14902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0" dirty="0">
                  <a:latin typeface="Arial" panose="020B0604020202020204" pitchFamily="34" charset="0"/>
                </a:rPr>
                <a:t>Инфраструктура</a:t>
              </a:r>
              <a:endParaRPr lang="ru-RU" sz="1200" b="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669080" y="751623"/>
              <a:ext cx="5129866" cy="6038850"/>
              <a:chOff x="1954521" y="932205"/>
              <a:chExt cx="5664227" cy="6038850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2907629" y="932205"/>
                <a:ext cx="3421919" cy="6038850"/>
                <a:chOff x="2747972" y="773642"/>
                <a:chExt cx="3421919" cy="6038850"/>
              </a:xfrm>
            </p:grpSpPr>
            <p:graphicFrame>
              <p:nvGraphicFramePr>
                <p:cNvPr id="5" name="Диаграмма 4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2747972" y="773642"/>
                <a:ext cx="1578932" cy="603885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7" name="Диаграмма 6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4326904" y="773642"/>
                <a:ext cx="1842987" cy="603885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cxnSp>
              <p:nvCxnSpPr>
                <p:cNvPr id="9" name="Прямая соединительная линия 8"/>
                <p:cNvCxnSpPr/>
                <p:nvPr/>
              </p:nvCxnSpPr>
              <p:spPr bwMode="auto">
                <a:xfrm flipH="1" flipV="1">
                  <a:off x="3300413" y="3307049"/>
                  <a:ext cx="2443162" cy="130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sp>
            <p:nvSpPr>
              <p:cNvPr id="15" name="Прямоугольник 14"/>
              <p:cNvSpPr/>
              <p:nvPr/>
            </p:nvSpPr>
            <p:spPr>
              <a:xfrm>
                <a:off x="2195984" y="5174557"/>
                <a:ext cx="12455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0" dirty="0">
                    <a:latin typeface="Arial" panose="020B0604020202020204" pitchFamily="34" charset="0"/>
                  </a:rPr>
                  <a:t>Энергия и мощность</a:t>
                </a:r>
                <a:endParaRPr lang="ru-RU" sz="1200" b="0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54521" y="4314337"/>
                <a:ext cx="148699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0" dirty="0" err="1">
                    <a:latin typeface="Arial" panose="020B0604020202020204" pitchFamily="34" charset="0"/>
                  </a:rPr>
                  <a:t>Сбыт.надбавка</a:t>
                </a:r>
                <a:endParaRPr lang="ru-RU" sz="1200" b="0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233749" y="3230128"/>
                <a:ext cx="12077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0" dirty="0"/>
                  <a:t>Содержание сетей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562083" y="2152464"/>
                <a:ext cx="87943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0" dirty="0"/>
                  <a:t>Потери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562083" y="1432260"/>
                <a:ext cx="4307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0" dirty="0"/>
                  <a:t>Стоимость электрической энергии для конечного потребителя на напряжении СН2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929771" y="5948010"/>
                <a:ext cx="142626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 err="1"/>
                  <a:t>Кап.затраты</a:t>
                </a:r>
                <a:endParaRPr lang="ru-RU" sz="1200" b="0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929771" y="5202584"/>
                <a:ext cx="113657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Газ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929771" y="4172188"/>
                <a:ext cx="113657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ФОТ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929771" y="4450368"/>
                <a:ext cx="113657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ТОиР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9771" y="3883753"/>
                <a:ext cx="113657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Налоги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929771" y="3330458"/>
                <a:ext cx="1136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Покупка </a:t>
                </a:r>
                <a:r>
                  <a:rPr lang="ru-RU" sz="1200" b="0" dirty="0" err="1"/>
                  <a:t>эл.энергии</a:t>
                </a:r>
                <a:endParaRPr lang="ru-RU" sz="1200" b="0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929771" y="2684830"/>
                <a:ext cx="113657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Экономия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929770" y="1866715"/>
                <a:ext cx="16889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0" dirty="0"/>
                  <a:t>Налог на прибыль (от экономии)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1829902" y="1529531"/>
            <a:ext cx="196210" cy="4343545"/>
            <a:chOff x="1760412" y="1919143"/>
            <a:chExt cx="225457" cy="4343545"/>
          </a:xfrm>
          <a:noFill/>
        </p:grpSpPr>
        <p:sp>
          <p:nvSpPr>
            <p:cNvPr id="35" name="Левая круглая скобка 34"/>
            <p:cNvSpPr/>
            <p:nvPr/>
          </p:nvSpPr>
          <p:spPr bwMode="auto">
            <a:xfrm>
              <a:off x="1761870" y="4134481"/>
              <a:ext cx="223999" cy="2128207"/>
            </a:xfrm>
            <a:prstGeom prst="leftBracket">
              <a:avLst>
                <a:gd name="adj" fmla="val 563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Левая круглая скобка 35"/>
            <p:cNvSpPr/>
            <p:nvPr/>
          </p:nvSpPr>
          <p:spPr bwMode="auto">
            <a:xfrm>
              <a:off x="1760412" y="1919143"/>
              <a:ext cx="225456" cy="2215338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053220" y="1503229"/>
            <a:ext cx="215680" cy="4369847"/>
            <a:chOff x="7096537" y="1892841"/>
            <a:chExt cx="45723" cy="4369847"/>
          </a:xfrm>
          <a:noFill/>
        </p:grpSpPr>
        <p:sp>
          <p:nvSpPr>
            <p:cNvPr id="37" name="Левая круглая скобка 36"/>
            <p:cNvSpPr/>
            <p:nvPr/>
          </p:nvSpPr>
          <p:spPr bwMode="auto">
            <a:xfrm flipH="1">
              <a:off x="7096541" y="1892841"/>
              <a:ext cx="45719" cy="323102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Левая круглая скобка 37"/>
            <p:cNvSpPr/>
            <p:nvPr/>
          </p:nvSpPr>
          <p:spPr bwMode="auto">
            <a:xfrm flipH="1">
              <a:off x="7096540" y="2215943"/>
              <a:ext cx="45719" cy="1211962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Левая круглая скобка 38"/>
            <p:cNvSpPr/>
            <p:nvPr/>
          </p:nvSpPr>
          <p:spPr bwMode="auto">
            <a:xfrm flipH="1">
              <a:off x="7096539" y="3428158"/>
              <a:ext cx="45719" cy="277067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Левая круглая скобка 39"/>
            <p:cNvSpPr/>
            <p:nvPr/>
          </p:nvSpPr>
          <p:spPr bwMode="auto">
            <a:xfrm flipH="1">
              <a:off x="7096537" y="3705225"/>
              <a:ext cx="45720" cy="504825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Левая круглая скобка 40"/>
            <p:cNvSpPr/>
            <p:nvPr/>
          </p:nvSpPr>
          <p:spPr bwMode="auto">
            <a:xfrm flipH="1">
              <a:off x="7096537" y="4210050"/>
              <a:ext cx="45720" cy="573881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Левая круглая скобка 41"/>
            <p:cNvSpPr/>
            <p:nvPr/>
          </p:nvSpPr>
          <p:spPr bwMode="auto">
            <a:xfrm flipH="1">
              <a:off x="7096537" y="4783931"/>
              <a:ext cx="45720" cy="966788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Левая круглая скобка 42"/>
            <p:cNvSpPr/>
            <p:nvPr/>
          </p:nvSpPr>
          <p:spPr bwMode="auto">
            <a:xfrm flipH="1">
              <a:off x="7096537" y="5750719"/>
              <a:ext cx="45719" cy="511969"/>
            </a:xfrm>
            <a:prstGeom prst="leftBracke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662325" y="4578138"/>
            <a:ext cx="1169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Arial" panose="020B0604020202020204" pitchFamily="34" charset="0"/>
              </a:rPr>
              <a:t>Субъекты рынка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22845" y="2432311"/>
            <a:ext cx="130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</a:rPr>
              <a:t>Сетевая организация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292917" y="2199956"/>
            <a:ext cx="1593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Потребитель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282235" y="1526280"/>
            <a:ext cx="1310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Государство</a:t>
            </a:r>
            <a:endParaRPr lang="ru-RU" sz="1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282236" y="2941788"/>
            <a:ext cx="235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Субъекты рынка + сетевая организация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282235" y="3456434"/>
            <a:ext cx="1310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Государство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292916" y="3849363"/>
            <a:ext cx="2859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Наемные работники + </a:t>
            </a:r>
            <a:r>
              <a:rPr lang="ru-RU" sz="1400" dirty="0" err="1">
                <a:latin typeface="Arial" panose="020B0604020202020204" pitchFamily="34" charset="0"/>
              </a:rPr>
              <a:t>пост.оборудования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282235" y="4713555"/>
            <a:ext cx="2180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Газовая отрасль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92917" y="5375942"/>
            <a:ext cx="268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</a:rPr>
              <a:t>Пост.оборудования</a:t>
            </a:r>
            <a:r>
              <a:rPr lang="ru-RU" sz="1400" dirty="0">
                <a:latin typeface="Arial" panose="020B0604020202020204" pitchFamily="34" charset="0"/>
              </a:rPr>
              <a:t>, кредиторы</a:t>
            </a:r>
            <a:endParaRPr lang="ru-RU" sz="1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842213" y="5878486"/>
            <a:ext cx="1460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/>
              <a:t>Обычный потребитель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327062" y="5890739"/>
            <a:ext cx="211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/>
              <a:t>Потребитель с собственной генерацией</a:t>
            </a:r>
          </a:p>
        </p:txBody>
      </p:sp>
    </p:spTree>
    <p:extLst>
      <p:ext uri="{BB962C8B-B14F-4D97-AF65-F5344CB8AC3E}">
        <p14:creationId xmlns:p14="http://schemas.microsoft.com/office/powerpoint/2010/main" val="13524013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27BEBF-4EB8-0448-BB02-E1FD88AC49B3}"/>
              </a:ext>
            </a:extLst>
          </p:cNvPr>
          <p:cNvSpPr txBox="1"/>
          <p:nvPr/>
        </p:nvSpPr>
        <p:spPr>
          <a:xfrm>
            <a:off x="648478" y="5837329"/>
            <a:ext cx="8909180" cy="546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77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Динамика цен стимулирует промышленных потребителей сокращать </a:t>
            </a:r>
            <a:endParaRPr lang="ru-RU" sz="1477" dirty="0" smtClean="0">
              <a:solidFill>
                <a:srgbClr val="C00000"/>
              </a:solidFill>
              <a:latin typeface="+mn-lt"/>
              <a:cs typeface="Calibri Light" panose="020F0302020204030204" pitchFamily="34" charset="0"/>
            </a:endParaRPr>
          </a:p>
          <a:p>
            <a:r>
              <a:rPr lang="ru-RU" sz="1477" dirty="0" smtClean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затраты </a:t>
            </a:r>
            <a:r>
              <a:rPr lang="ru-RU" sz="1477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на </a:t>
            </a:r>
            <a:r>
              <a:rPr lang="ru-RU" sz="1400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энергоснабжение</a:t>
            </a:r>
            <a:endParaRPr lang="ru-RU" sz="1477" dirty="0">
              <a:solidFill>
                <a:srgbClr val="C00000"/>
              </a:solidFill>
              <a:latin typeface="+mn-lt"/>
              <a:cs typeface="Calibri Light" panose="020F030202020403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1E25FEC7-1099-4044-961F-0F19AC0EA5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4522" y="1417172"/>
          <a:ext cx="9030478" cy="455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2399BB-4A36-A949-A81A-21B8BBA85AEB}"/>
              </a:ext>
            </a:extLst>
          </p:cNvPr>
          <p:cNvSpPr txBox="1"/>
          <p:nvPr/>
        </p:nvSpPr>
        <p:spPr>
          <a:xfrm>
            <a:off x="1932774" y="6336835"/>
            <a:ext cx="7592226" cy="262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8" b="0" i="1" dirty="0">
                <a:latin typeface="+mn-lt"/>
                <a:cs typeface="Calibri Light" panose="020F0302020204030204" pitchFamily="34" charset="0"/>
              </a:rPr>
              <a:t>Источник: Ассоциация «Сообщество потребителей энергии»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94AA2B-8664-F14D-BF94-A733A2C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0"/>
            <a:ext cx="7632700" cy="11255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Динамика цен на ОРЭМ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76557" y="6612467"/>
            <a:ext cx="629444" cy="245533"/>
          </a:xfrm>
          <a:solidFill>
            <a:srgbClr val="4264AC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6422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94AA2B-8664-F14D-BF94-A733A2C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0"/>
            <a:ext cx="7632700" cy="11255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Свежие «новости»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83BECECC-35DF-8149-8BBD-CD9EEC5FEFDE}"/>
              </a:ext>
            </a:extLst>
          </p:cNvPr>
          <p:cNvSpPr txBox="1">
            <a:spLocks/>
          </p:cNvSpPr>
          <p:nvPr/>
        </p:nvSpPr>
        <p:spPr>
          <a:xfrm>
            <a:off x="7408591" y="6552225"/>
            <a:ext cx="2057400" cy="337038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501B8B61-82C1-0D4C-9071-C54032BA3766}" type="slidenum">
              <a:rPr lang="ru-RU" b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pPr algn="r"/>
              <a:t>4</a:t>
            </a:fld>
            <a:endParaRPr lang="ru-RU" b="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76557" y="6612467"/>
            <a:ext cx="629444" cy="245533"/>
          </a:xfrm>
          <a:solidFill>
            <a:srgbClr val="4264AC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0" y="1125538"/>
            <a:ext cx="4496201" cy="51379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86" y="1125538"/>
            <a:ext cx="4885664" cy="50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620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 bwMode="auto">
          <a:xfrm>
            <a:off x="781050" y="1257300"/>
            <a:ext cx="8639175" cy="5200650"/>
          </a:xfrm>
          <a:custGeom>
            <a:avLst/>
            <a:gdLst>
              <a:gd name="connsiteX0" fmla="*/ 6115050 w 8639175"/>
              <a:gd name="connsiteY0" fmla="*/ 0 h 5200650"/>
              <a:gd name="connsiteX1" fmla="*/ 8639175 w 8639175"/>
              <a:gd name="connsiteY1" fmla="*/ 19050 h 5200650"/>
              <a:gd name="connsiteX2" fmla="*/ 8639175 w 8639175"/>
              <a:gd name="connsiteY2" fmla="*/ 1800225 h 5200650"/>
              <a:gd name="connsiteX3" fmla="*/ 4076700 w 8639175"/>
              <a:gd name="connsiteY3" fmla="*/ 5200650 h 5200650"/>
              <a:gd name="connsiteX4" fmla="*/ 19050 w 8639175"/>
              <a:gd name="connsiteY4" fmla="*/ 5200650 h 5200650"/>
              <a:gd name="connsiteX5" fmla="*/ 0 w 8639175"/>
              <a:gd name="connsiteY5" fmla="*/ 4581525 h 5200650"/>
              <a:gd name="connsiteX6" fmla="*/ 6115050 w 8639175"/>
              <a:gd name="connsiteY6" fmla="*/ 0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9175" h="5200650">
                <a:moveTo>
                  <a:pt x="6115050" y="0"/>
                </a:moveTo>
                <a:lnTo>
                  <a:pt x="8639175" y="19050"/>
                </a:lnTo>
                <a:lnTo>
                  <a:pt x="8639175" y="1800225"/>
                </a:lnTo>
                <a:lnTo>
                  <a:pt x="4076700" y="5200650"/>
                </a:lnTo>
                <a:lnTo>
                  <a:pt x="19050" y="5200650"/>
                </a:lnTo>
                <a:lnTo>
                  <a:pt x="0" y="4581525"/>
                </a:lnTo>
                <a:lnTo>
                  <a:pt x="6115050" y="0"/>
                </a:lnTo>
                <a:close/>
              </a:path>
            </a:pathLst>
          </a:custGeom>
          <a:pattFill prst="wdDnDiag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4E9E"/>
              </a:buClr>
              <a:buSzTx/>
              <a:buFont typeface="Wingdings" pitchFamily="2" charset="2"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94AA2B-8664-F14D-BF94-A733A2C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0"/>
            <a:ext cx="7632700" cy="11255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Точки роста распределенной генерации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83BECECC-35DF-8149-8BBD-CD9EEC5FEFDE}"/>
              </a:ext>
            </a:extLst>
          </p:cNvPr>
          <p:cNvSpPr txBox="1">
            <a:spLocks/>
          </p:cNvSpPr>
          <p:nvPr/>
        </p:nvSpPr>
        <p:spPr>
          <a:xfrm>
            <a:off x="7408591" y="6552225"/>
            <a:ext cx="2057400" cy="337038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501B8B61-82C1-0D4C-9071-C54032BA3766}" type="slidenum">
              <a:rPr lang="ru-RU" b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pPr algn="r"/>
              <a:t>5</a:t>
            </a:fld>
            <a:endParaRPr lang="ru-RU" b="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76557" y="6612467"/>
            <a:ext cx="629444" cy="245533"/>
          </a:xfrm>
          <a:solidFill>
            <a:srgbClr val="4264AC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891" y="877721"/>
            <a:ext cx="9643860" cy="5703483"/>
            <a:chOff x="-274162" y="-548737"/>
            <a:chExt cx="10106585" cy="10159462"/>
          </a:xfrm>
        </p:grpSpPr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1252453000"/>
                </p:ext>
              </p:extLst>
            </p:nvPr>
          </p:nvGraphicFramePr>
          <p:xfrm>
            <a:off x="0" y="0"/>
            <a:ext cx="9567865" cy="9610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3"/>
            <p:cNvSpPr txBox="1"/>
            <p:nvPr/>
          </p:nvSpPr>
          <p:spPr>
            <a:xfrm>
              <a:off x="6069202" y="8543398"/>
              <a:ext cx="3763221" cy="76752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/>
                <a:t>Количество ТЭЦ менее 25 </a:t>
              </a:r>
              <a:r>
                <a:rPr lang="ru-RU" sz="1100" b="1" dirty="0" smtClean="0"/>
                <a:t>МВт, работающих параллельно с ЕЭС</a:t>
              </a:r>
              <a:endParaRPr lang="ru-RU" sz="1100" b="1" dirty="0"/>
            </a:p>
          </p:txBody>
        </p:sp>
        <p:sp>
          <p:nvSpPr>
            <p:cNvPr id="12" name="TextBox 4"/>
            <p:cNvSpPr txBox="1"/>
            <p:nvPr/>
          </p:nvSpPr>
          <p:spPr>
            <a:xfrm rot="16200000">
              <a:off x="-4298222" y="3475323"/>
              <a:ext cx="8322282" cy="274162"/>
            </a:xfrm>
            <a:prstGeom prst="rect">
              <a:avLst/>
            </a:prstGeom>
            <a:solidFill>
              <a:sysClr val="window" lastClr="FFFF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 smtClean="0"/>
                <a:t>Средняя цена на э/э для конечного потребителя</a:t>
              </a:r>
              <a:endParaRPr lang="ru-RU" sz="1100" b="1" dirty="0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3398595" y="-371444"/>
              <a:ext cx="6188852" cy="4659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100" b="1" dirty="0">
                  <a:solidFill>
                    <a:schemeClr val="bg1">
                      <a:lumMod val="85000"/>
                    </a:schemeClr>
                  </a:solidFill>
                </a:rPr>
                <a:t>Только первая ценовая </a:t>
              </a:r>
              <a:r>
                <a:rPr lang="ru-RU" sz="1100" b="1" dirty="0" smtClean="0">
                  <a:solidFill>
                    <a:schemeClr val="bg1">
                      <a:lumMod val="85000"/>
                    </a:schemeClr>
                  </a:solidFill>
                </a:rPr>
                <a:t>зона без </a:t>
              </a:r>
              <a:r>
                <a:rPr lang="ru-RU" sz="1100" b="1" dirty="0">
                  <a:solidFill>
                    <a:schemeClr val="bg1">
                      <a:lumMod val="85000"/>
                    </a:schemeClr>
                  </a:solidFill>
                </a:rPr>
                <a:t>Тюмени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4126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solidFill>
            <a:srgbClr val="4264AC"/>
          </a:solidFill>
        </p:spPr>
        <p:txBody>
          <a:bodyPr/>
          <a:lstStyle/>
          <a:p>
            <a:pPr>
              <a:defRPr/>
            </a:pPr>
            <a:fld id="{01FF8BB0-DBD0-4EF9-8D6D-D46BDF60172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Общая идея АЭК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78420" y="1017115"/>
            <a:ext cx="2878223" cy="1764255"/>
            <a:chOff x="3066862" y="1237134"/>
            <a:chExt cx="2878223" cy="176425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096322" y="1237134"/>
              <a:ext cx="2819305" cy="1764255"/>
            </a:xfrm>
            <a:prstGeom prst="rect">
              <a:avLst/>
            </a:prstGeom>
            <a:pattFill prst="dot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66862" y="1278651"/>
              <a:ext cx="287822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>
                  <a:solidFill>
                    <a:srgbClr val="31307E"/>
                  </a:solidFill>
                  <a:latin typeface="Arial" pitchFamily="34" charset="0"/>
                  <a:cs typeface="Arial" pitchFamily="34" charset="0"/>
                </a:rPr>
                <a:t>Дано:</a:t>
              </a:r>
            </a:p>
            <a:p>
              <a:r>
                <a:rPr lang="ru-RU" sz="1200" i="1" dirty="0">
                  <a:latin typeface="Arial" pitchFamily="34" charset="0"/>
                  <a:cs typeface="Arial" pitchFamily="34" charset="0"/>
                </a:rPr>
                <a:t>Потребителям нужно 30 МВт.</a:t>
              </a:r>
            </a:p>
            <a:p>
              <a:r>
                <a:rPr lang="ru-RU" sz="1200" i="1" dirty="0">
                  <a:latin typeface="Arial" pitchFamily="34" charset="0"/>
                  <a:cs typeface="Arial" pitchFamily="34" charset="0"/>
                </a:rPr>
                <a:t>ТЭЦ производит не более 25 МВт.</a:t>
              </a:r>
            </a:p>
            <a:p>
              <a:endParaRPr lang="ru-RU" sz="1200" i="1" dirty="0">
                <a:latin typeface="Arial" pitchFamily="34" charset="0"/>
                <a:cs typeface="Arial" pitchFamily="34" charset="0"/>
              </a:endParaRPr>
            </a:p>
            <a:p>
              <a:r>
                <a:rPr lang="ru-RU" i="1" dirty="0">
                  <a:solidFill>
                    <a:srgbClr val="31307E"/>
                  </a:solidFill>
                  <a:latin typeface="Arial" pitchFamily="34" charset="0"/>
                  <a:cs typeface="Arial" pitchFamily="34" charset="0"/>
                </a:rPr>
                <a:t>Вопрос:</a:t>
              </a:r>
            </a:p>
            <a:p>
              <a:r>
                <a:rPr lang="ru-RU" sz="1200" i="1" dirty="0">
                  <a:latin typeface="Arial" pitchFamily="34" charset="0"/>
                  <a:cs typeface="Arial" pitchFamily="34" charset="0"/>
                </a:rPr>
                <a:t>За какой объем содержания внешней сети должны заплатить потребители?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39177" y="4384130"/>
            <a:ext cx="4378355" cy="205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solidFill>
                  <a:srgbClr val="92187D"/>
                </a:solidFill>
              </a:rPr>
              <a:t>Ответ: за 5 МВт </a:t>
            </a:r>
          </a:p>
          <a:p>
            <a:pPr>
              <a:lnSpc>
                <a:spcPct val="114000"/>
              </a:lnSpc>
            </a:pPr>
            <a:r>
              <a:rPr lang="ru-RU" sz="1200" dirty="0"/>
              <a:t>Владелец трех цехов и мини-ТЭЦ заплатит сети за фактический объем поставленных сетью услуг по передаче 5 МВт.</a:t>
            </a:r>
          </a:p>
          <a:p>
            <a:pPr>
              <a:lnSpc>
                <a:spcPct val="114000"/>
              </a:lnSpc>
            </a:pPr>
            <a:endParaRPr lang="ru-RU" sz="1200" dirty="0"/>
          </a:p>
          <a:p>
            <a:pPr>
              <a:lnSpc>
                <a:spcPct val="114000"/>
              </a:lnSpc>
            </a:pPr>
            <a:r>
              <a:rPr lang="ru-RU" sz="1200" dirty="0"/>
              <a:t>Пользуется резервом в 25 МВт бесплатно.</a:t>
            </a:r>
          </a:p>
          <a:p>
            <a:pPr>
              <a:lnSpc>
                <a:spcPct val="114000"/>
              </a:lnSpc>
            </a:pPr>
            <a:endParaRPr lang="ru-RU" sz="1200" dirty="0"/>
          </a:p>
          <a:p>
            <a:pPr>
              <a:lnSpc>
                <a:spcPct val="114000"/>
              </a:lnSpc>
            </a:pPr>
            <a:r>
              <a:rPr lang="ru-RU" sz="1200" dirty="0"/>
              <a:t>Недостаток будет устранен при установлении платы за сетевой резерв.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54600" y="4384130"/>
            <a:ext cx="4466468" cy="205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solidFill>
                  <a:srgbClr val="92187D"/>
                </a:solidFill>
              </a:rPr>
              <a:t>Ответ: за 30 МВт</a:t>
            </a:r>
          </a:p>
          <a:p>
            <a:pPr>
              <a:lnSpc>
                <a:spcPct val="114000"/>
              </a:lnSpc>
            </a:pPr>
            <a:r>
              <a:rPr lang="ru-RU" sz="1200" dirty="0"/>
              <a:t>Три потребителя розничной мини-ТЭЦ заплатят сети за весь объем собственного потребления, т.е. за 30 МВт, хотя оно фактически обеспечивается мини-ТЭЦ.</a:t>
            </a:r>
          </a:p>
          <a:p>
            <a:pPr>
              <a:lnSpc>
                <a:spcPct val="114000"/>
              </a:lnSpc>
            </a:pPr>
            <a:endParaRPr lang="ru-RU" sz="1200" dirty="0"/>
          </a:p>
          <a:p>
            <a:pPr>
              <a:lnSpc>
                <a:spcPct val="114000"/>
              </a:lnSpc>
            </a:pPr>
            <a:r>
              <a:rPr lang="ru-RU" sz="1200" dirty="0"/>
              <a:t>Платит за 25 МВт резерва, даже если ему это не требуется.</a:t>
            </a:r>
          </a:p>
          <a:p>
            <a:pPr>
              <a:lnSpc>
                <a:spcPct val="114000"/>
              </a:lnSpc>
            </a:pPr>
            <a:endParaRPr lang="ru-RU" sz="1200" dirty="0"/>
          </a:p>
          <a:p>
            <a:pPr>
              <a:lnSpc>
                <a:spcPct val="114000"/>
              </a:lnSpc>
            </a:pPr>
            <a:r>
              <a:rPr lang="ru-RU" sz="1200" dirty="0"/>
              <a:t>Проблема будет устранена с внедрением модели АЭК.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1306" y="986727"/>
          <a:ext cx="3324415" cy="332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Visio" r:id="rId4" imgW="6429704" imgH="6438150" progId="Visio.Drawing.11">
                  <p:embed/>
                </p:oleObj>
              </mc:Choice>
              <mc:Fallback>
                <p:oleObj name="Visio" r:id="rId4" imgW="6429704" imgH="6438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6" y="986727"/>
                        <a:ext cx="3324415" cy="3329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995416" y="950976"/>
          <a:ext cx="3337156" cy="334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Visio" r:id="rId6" imgW="6429704" imgH="6438150" progId="Visio.Drawing.11">
                  <p:embed/>
                </p:oleObj>
              </mc:Choice>
              <mc:Fallback>
                <p:oleObj name="Visio" r:id="rId6" imgW="6429704" imgH="6438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416" y="950976"/>
                        <a:ext cx="3337156" cy="3342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8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solidFill>
            <a:srgbClr val="4264AC"/>
          </a:solidFill>
        </p:spPr>
        <p:txBody>
          <a:bodyPr/>
          <a:lstStyle/>
          <a:p>
            <a:pPr>
              <a:defRPr/>
            </a:pPr>
            <a:fld id="{01FF8BB0-DBD0-4EF9-8D6D-D46BDF60172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25402"/>
            <a:ext cx="7866943" cy="1100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Технические аспекты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2865" y="571970"/>
            <a:ext cx="3454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Общий контроллер.</a:t>
            </a:r>
          </a:p>
          <a:p>
            <a:r>
              <a:rPr lang="ru-RU" sz="1200" dirty="0"/>
              <a:t>техническое устройство, осуществляющее отключение при превышении лимита мощности в течение некоторого промежутка времени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617" y="1013417"/>
            <a:ext cx="4951434" cy="507103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>
            <a:off x="1593069" y="6298867"/>
            <a:ext cx="243669" cy="237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836737" y="6172831"/>
            <a:ext cx="3454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Граница </a:t>
            </a:r>
            <a:r>
              <a:rPr lang="ru-RU" sz="1100" dirty="0" err="1"/>
              <a:t>БПиЭО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65" y="4199622"/>
            <a:ext cx="463086" cy="4630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81" y="4199622"/>
            <a:ext cx="463086" cy="4630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002865" y="1913575"/>
            <a:ext cx="345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Контроллер производителя (генератора).</a:t>
            </a:r>
          </a:p>
          <a:p>
            <a:r>
              <a:rPr lang="ru-RU" sz="1200" dirty="0"/>
              <a:t>техническое устройство, осуществляющее управление объемом производства электрической энергии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2865" y="3070514"/>
            <a:ext cx="345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Контроллер потребителя (нагрузки).</a:t>
            </a:r>
          </a:p>
          <a:p>
            <a:r>
              <a:rPr lang="ru-RU" sz="1200" dirty="0"/>
              <a:t>техническое устройство, осуществляющее ограничение потребления при необходимости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6002865" y="647701"/>
            <a:ext cx="0" cy="862013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6000745" y="1974951"/>
            <a:ext cx="0" cy="708242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6007090" y="3131890"/>
            <a:ext cx="0" cy="708242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>
            <a:stCxn id="24" idx="1"/>
          </p:cNvCxnSpPr>
          <p:nvPr/>
        </p:nvCxnSpPr>
        <p:spPr bwMode="auto">
          <a:xfrm flipH="1">
            <a:off x="4820195" y="1079801"/>
            <a:ext cx="1182671" cy="107725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>
            <a:stCxn id="20" idx="1"/>
          </p:cNvCxnSpPr>
          <p:nvPr/>
        </p:nvCxnSpPr>
        <p:spPr bwMode="auto">
          <a:xfrm flipH="1">
            <a:off x="4820195" y="2329073"/>
            <a:ext cx="1182671" cy="49989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21" idx="1"/>
          </p:cNvCxnSpPr>
          <p:nvPr/>
        </p:nvCxnSpPr>
        <p:spPr bwMode="auto">
          <a:xfrm flipH="1">
            <a:off x="4357109" y="3486012"/>
            <a:ext cx="1645757" cy="71361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481763" y="4768555"/>
            <a:ext cx="2752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Для потребителей, отказавшихся от участия в АЭК, установка дополнительного оборудования не требуется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5058" y="2659070"/>
            <a:ext cx="22328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/>
              <a:t>Основной объем энергии для потребителей АЭК вырабатывается ТЭЦ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5058" y="1807137"/>
            <a:ext cx="22318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/>
              <a:t>Строгое нормирование параметров перетока из сети, без выдачи в сеть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5058" y="3511003"/>
            <a:ext cx="241978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/>
              <a:t>Для каждого потребителя АЭК определена величина отбора мощности «из сети»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08" y="2589989"/>
            <a:ext cx="463086" cy="4630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08" y="1919137"/>
            <a:ext cx="463086" cy="4630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8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C9017F8-A871-8847-99DB-64DD8460A633}"/>
              </a:ext>
            </a:extLst>
          </p:cNvPr>
          <p:cNvSpPr/>
          <p:nvPr/>
        </p:nvSpPr>
        <p:spPr>
          <a:xfrm>
            <a:off x="487845" y="1049620"/>
            <a:ext cx="8799459" cy="5426477"/>
          </a:xfrm>
          <a:prstGeom prst="rect">
            <a:avLst/>
          </a:prstGeom>
          <a:gradFill>
            <a:gsLst>
              <a:gs pos="0">
                <a:srgbClr val="BBDEB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dirty="0">
              <a:latin typeface="+mj-l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7E2EE15-4318-8B48-B0D1-23D80962EF6B}"/>
              </a:ext>
            </a:extLst>
          </p:cNvPr>
          <p:cNvSpPr/>
          <p:nvPr/>
        </p:nvSpPr>
        <p:spPr>
          <a:xfrm>
            <a:off x="6284374" y="3010227"/>
            <a:ext cx="3002928" cy="3465870"/>
          </a:xfrm>
          <a:prstGeom prst="rect">
            <a:avLst/>
          </a:prstGeom>
          <a:gradFill>
            <a:gsLst>
              <a:gs pos="0">
                <a:srgbClr val="E0BA8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F75824-0920-7C46-B12C-EF196056C49A}"/>
              </a:ext>
            </a:extLst>
          </p:cNvPr>
          <p:cNvSpPr/>
          <p:nvPr/>
        </p:nvSpPr>
        <p:spPr>
          <a:xfrm>
            <a:off x="2744372" y="3010227"/>
            <a:ext cx="3545540" cy="3465870"/>
          </a:xfrm>
          <a:prstGeom prst="rect">
            <a:avLst/>
          </a:prstGeom>
          <a:gradFill>
            <a:gsLst>
              <a:gs pos="0">
                <a:srgbClr val="BA7BB3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>
              <a:latin typeface="+mj-l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C53F479-5DC3-D946-A0BC-981EEC58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980" y="57730"/>
            <a:ext cx="7280031" cy="763328"/>
          </a:xfrm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Технические аспекты. </a:t>
            </a:r>
            <a:r>
              <a:rPr lang="ru-RU" dirty="0" smtClean="0">
                <a:solidFill>
                  <a:schemeClr val="tx1"/>
                </a:solidFill>
              </a:rPr>
              <a:t>Автоматика АЭК.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Ромб 1">
            <a:extLst>
              <a:ext uri="{FF2B5EF4-FFF2-40B4-BE49-F238E27FC236}">
                <a16:creationId xmlns="" xmlns:a16="http://schemas.microsoft.com/office/drawing/2014/main" id="{76E1BAC2-1303-AF4F-B145-4B26F9AE2FE2}"/>
              </a:ext>
            </a:extLst>
          </p:cNvPr>
          <p:cNvSpPr/>
          <p:nvPr/>
        </p:nvSpPr>
        <p:spPr>
          <a:xfrm>
            <a:off x="3370399" y="2435392"/>
            <a:ext cx="2115002" cy="11496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j-lt"/>
              </a:rPr>
              <a:t>Время превышения Р</a:t>
            </a:r>
            <a:r>
              <a:rPr lang="ru-RU" sz="1050" baseline="-25000" dirty="0">
                <a:solidFill>
                  <a:schemeClr val="tx1"/>
                </a:solidFill>
                <a:latin typeface="+mj-lt"/>
              </a:rPr>
              <a:t>АЭК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&lt; 10c</a:t>
            </a:r>
            <a:r>
              <a:rPr lang="ru-RU" sz="105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15" name="Ромб 14">
            <a:extLst>
              <a:ext uri="{FF2B5EF4-FFF2-40B4-BE49-F238E27FC236}">
                <a16:creationId xmlns="" xmlns:a16="http://schemas.microsoft.com/office/drawing/2014/main" id="{95AD81A3-723B-0748-95B0-125F6062FF08}"/>
              </a:ext>
            </a:extLst>
          </p:cNvPr>
          <p:cNvSpPr/>
          <p:nvPr/>
        </p:nvSpPr>
        <p:spPr>
          <a:xfrm>
            <a:off x="5337702" y="4343818"/>
            <a:ext cx="1893347" cy="10429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j-lt"/>
              </a:rPr>
              <a:t>Есть резерв генератора?</a:t>
            </a:r>
            <a:endParaRPr lang="ru-RU" sz="105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B50674E0-8735-DF4D-A906-6D6A155A3B07}"/>
              </a:ext>
            </a:extLst>
          </p:cNvPr>
          <p:cNvSpPr/>
          <p:nvPr/>
        </p:nvSpPr>
        <p:spPr>
          <a:xfrm>
            <a:off x="797587" y="5575576"/>
            <a:ext cx="1513489" cy="8052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j-lt"/>
              </a:rPr>
              <a:t>Выявление нарушителя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16DF5070-B6AB-BF42-8DAC-590C9F34CB01}"/>
              </a:ext>
            </a:extLst>
          </p:cNvPr>
          <p:cNvSpPr/>
          <p:nvPr/>
        </p:nvSpPr>
        <p:spPr>
          <a:xfrm>
            <a:off x="3582956" y="5575576"/>
            <a:ext cx="1601692" cy="8052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j-lt"/>
              </a:rPr>
              <a:t>Ограничение до </a:t>
            </a:r>
            <a:r>
              <a:rPr lang="ru-RU" sz="1050" dirty="0" err="1">
                <a:solidFill>
                  <a:schemeClr val="tx1"/>
                </a:solidFill>
                <a:latin typeface="+mj-lt"/>
              </a:rPr>
              <a:t>Р</a:t>
            </a:r>
            <a:r>
              <a:rPr lang="ru-RU" sz="1050" baseline="-25000" dirty="0" err="1">
                <a:solidFill>
                  <a:schemeClr val="tx1"/>
                </a:solidFill>
                <a:latin typeface="+mj-lt"/>
              </a:rPr>
              <a:t>разр</a:t>
            </a:r>
            <a:r>
              <a:rPr lang="ru-RU" sz="1050" dirty="0">
                <a:solidFill>
                  <a:schemeClr val="tx1"/>
                </a:solidFill>
                <a:latin typeface="+mj-lt"/>
              </a:rPr>
              <a:t> путем последовательного отключения ЭПУ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C709A7F0-8F2F-7E44-801B-720028532DE7}"/>
              </a:ext>
            </a:extLst>
          </p:cNvPr>
          <p:cNvSpPr/>
          <p:nvPr/>
        </p:nvSpPr>
        <p:spPr>
          <a:xfrm>
            <a:off x="7372751" y="5046712"/>
            <a:ext cx="1513489" cy="8052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j-lt"/>
              </a:rPr>
              <a:t>Использование резерва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CEBF21-106F-6648-B8C4-93FE9DC054FC}"/>
              </a:ext>
            </a:extLst>
          </p:cNvPr>
          <p:cNvSpPr txBox="1"/>
          <p:nvPr/>
        </p:nvSpPr>
        <p:spPr>
          <a:xfrm>
            <a:off x="2903825" y="3569503"/>
            <a:ext cx="345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Зона ответственности контроллера потребителя (нагрузки)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41A965-E5D9-C848-AB0C-724E231A00CE}"/>
              </a:ext>
            </a:extLst>
          </p:cNvPr>
          <p:cNvSpPr txBox="1"/>
          <p:nvPr/>
        </p:nvSpPr>
        <p:spPr>
          <a:xfrm>
            <a:off x="5917208" y="1526712"/>
            <a:ext cx="3370095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dirty="0">
                <a:latin typeface="+mj-lt"/>
              </a:rPr>
              <a:t>Зона ответственности </a:t>
            </a:r>
          </a:p>
          <a:p>
            <a:r>
              <a:rPr lang="ru-RU" sz="1477" dirty="0">
                <a:latin typeface="+mj-lt"/>
              </a:rPr>
              <a:t>общего контроллера</a:t>
            </a:r>
          </a:p>
        </p:txBody>
      </p:sp>
      <p:cxnSp>
        <p:nvCxnSpPr>
          <p:cNvPr id="25" name="Соединительная линия уступом 24">
            <a:extLst>
              <a:ext uri="{FF2B5EF4-FFF2-40B4-BE49-F238E27FC236}">
                <a16:creationId xmlns="" xmlns:a16="http://schemas.microsoft.com/office/drawing/2014/main" id="{00F6F817-D9B8-6C43-A832-10FE39A3E196}"/>
              </a:ext>
            </a:extLst>
          </p:cNvPr>
          <p:cNvCxnSpPr>
            <a:cxnSpLocks/>
            <a:stCxn id="2" idx="3"/>
            <a:endCxn id="15" idx="0"/>
          </p:cNvCxnSpPr>
          <p:nvPr/>
        </p:nvCxnSpPr>
        <p:spPr>
          <a:xfrm>
            <a:off x="5485401" y="3010228"/>
            <a:ext cx="798974" cy="133359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21ED095A-6404-4146-A6C3-E9C97E2F6713}"/>
              </a:ext>
            </a:extLst>
          </p:cNvPr>
          <p:cNvSpPr/>
          <p:nvPr/>
        </p:nvSpPr>
        <p:spPr>
          <a:xfrm>
            <a:off x="797587" y="3484340"/>
            <a:ext cx="1513489" cy="80525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+mj-lt"/>
              </a:rPr>
              <a:t>Отключение </a:t>
            </a:r>
            <a:r>
              <a:rPr lang="ru-RU" sz="1050" dirty="0" smtClean="0">
                <a:solidFill>
                  <a:schemeClr val="bg1"/>
                </a:solidFill>
                <a:latin typeface="+mj-lt"/>
              </a:rPr>
              <a:t>связи АЭК с внешней сетью</a:t>
            </a:r>
            <a:endParaRPr lang="ru-RU" sz="105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8" name="Соединительная линия уступом 27">
            <a:extLst>
              <a:ext uri="{FF2B5EF4-FFF2-40B4-BE49-F238E27FC236}">
                <a16:creationId xmlns="" xmlns:a16="http://schemas.microsoft.com/office/drawing/2014/main" id="{849AD00D-EDBF-1D40-A010-D7ED9BC60554}"/>
              </a:ext>
            </a:extLst>
          </p:cNvPr>
          <p:cNvCxnSpPr>
            <a:cxnSpLocks/>
            <a:stCxn id="2" idx="1"/>
            <a:endCxn id="26" idx="0"/>
          </p:cNvCxnSpPr>
          <p:nvPr/>
        </p:nvCxnSpPr>
        <p:spPr>
          <a:xfrm rot="10800000" flipV="1">
            <a:off x="1554331" y="3010228"/>
            <a:ext cx="1816069" cy="47411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омб 36">
            <a:extLst>
              <a:ext uri="{FF2B5EF4-FFF2-40B4-BE49-F238E27FC236}">
                <a16:creationId xmlns="" xmlns:a16="http://schemas.microsoft.com/office/drawing/2014/main" id="{8FA8A63D-C3D1-A54C-AA3E-5C23E65C0889}"/>
              </a:ext>
            </a:extLst>
          </p:cNvPr>
          <p:cNvSpPr/>
          <p:nvPr/>
        </p:nvSpPr>
        <p:spPr>
          <a:xfrm>
            <a:off x="2232855" y="1364693"/>
            <a:ext cx="1893347" cy="10429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</a:rPr>
              <a:t>Р</a:t>
            </a:r>
            <a:r>
              <a:rPr lang="ru-RU" sz="1000" baseline="-25000" dirty="0">
                <a:solidFill>
                  <a:schemeClr val="tx1"/>
                </a:solidFill>
                <a:latin typeface="+mj-lt"/>
              </a:rPr>
              <a:t>АЭК</a:t>
            </a:r>
            <a:r>
              <a:rPr lang="ru-RU" sz="1000" dirty="0">
                <a:solidFill>
                  <a:schemeClr val="tx1"/>
                </a:solidFill>
                <a:latin typeface="+mj-lt"/>
              </a:rPr>
              <a:t> превышена?</a:t>
            </a:r>
            <a:endParaRPr lang="ru-RU" sz="1000" baseline="-25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9" name="Соединительная линия уступом 38">
            <a:extLst>
              <a:ext uri="{FF2B5EF4-FFF2-40B4-BE49-F238E27FC236}">
                <a16:creationId xmlns="" xmlns:a16="http://schemas.microsoft.com/office/drawing/2014/main" id="{199B0D08-7A2B-3F4E-B844-FBBE4436802D}"/>
              </a:ext>
            </a:extLst>
          </p:cNvPr>
          <p:cNvCxnSpPr>
            <a:stCxn id="37" idx="3"/>
            <a:endCxn id="2" idx="0"/>
          </p:cNvCxnSpPr>
          <p:nvPr/>
        </p:nvCxnSpPr>
        <p:spPr>
          <a:xfrm>
            <a:off x="4126203" y="1886170"/>
            <a:ext cx="301699" cy="54922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979688EB-92D4-EB48-A37E-AFD4BB64DC94}"/>
              </a:ext>
            </a:extLst>
          </p:cNvPr>
          <p:cNvSpPr/>
          <p:nvPr/>
        </p:nvSpPr>
        <p:spPr>
          <a:xfrm>
            <a:off x="797587" y="2057874"/>
            <a:ext cx="1513489" cy="805254"/>
          </a:xfrm>
          <a:prstGeom prst="roundRect">
            <a:avLst/>
          </a:prstGeom>
          <a:solidFill>
            <a:srgbClr val="7CBD6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+mj-lt"/>
              </a:rPr>
              <a:t>Штатный</a:t>
            </a:r>
            <a:br>
              <a:rPr lang="ru-RU" sz="1050" dirty="0">
                <a:solidFill>
                  <a:schemeClr val="bg1"/>
                </a:solidFill>
                <a:latin typeface="+mj-lt"/>
              </a:rPr>
            </a:br>
            <a:r>
              <a:rPr lang="ru-RU" sz="1050" dirty="0">
                <a:solidFill>
                  <a:schemeClr val="bg1"/>
                </a:solidFill>
                <a:latin typeface="+mj-lt"/>
              </a:rPr>
              <a:t>режим</a:t>
            </a:r>
          </a:p>
        </p:txBody>
      </p:sp>
      <p:cxnSp>
        <p:nvCxnSpPr>
          <p:cNvPr id="42" name="Соединительная линия уступом 41">
            <a:extLst>
              <a:ext uri="{FF2B5EF4-FFF2-40B4-BE49-F238E27FC236}">
                <a16:creationId xmlns="" xmlns:a16="http://schemas.microsoft.com/office/drawing/2014/main" id="{3C0C66A2-26D1-0B47-8A57-42CFF061934F}"/>
              </a:ext>
            </a:extLst>
          </p:cNvPr>
          <p:cNvCxnSpPr>
            <a:stCxn id="37" idx="1"/>
            <a:endCxn id="40" idx="0"/>
          </p:cNvCxnSpPr>
          <p:nvPr/>
        </p:nvCxnSpPr>
        <p:spPr>
          <a:xfrm rot="10800000" flipV="1">
            <a:off x="1554333" y="1886169"/>
            <a:ext cx="678523" cy="17170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>
            <a:extLst>
              <a:ext uri="{FF2B5EF4-FFF2-40B4-BE49-F238E27FC236}">
                <a16:creationId xmlns="" xmlns:a16="http://schemas.microsoft.com/office/drawing/2014/main" id="{4F7694C8-7765-DA44-A4A9-6EFC4E0A311C}"/>
              </a:ext>
            </a:extLst>
          </p:cNvPr>
          <p:cNvCxnSpPr>
            <a:cxnSpLocks/>
            <a:stCxn id="15" idx="3"/>
            <a:endCxn id="18" idx="0"/>
          </p:cNvCxnSpPr>
          <p:nvPr/>
        </p:nvCxnSpPr>
        <p:spPr>
          <a:xfrm>
            <a:off x="7231048" y="4865294"/>
            <a:ext cx="898446" cy="1814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>
            <a:extLst>
              <a:ext uri="{FF2B5EF4-FFF2-40B4-BE49-F238E27FC236}">
                <a16:creationId xmlns="" xmlns:a16="http://schemas.microsoft.com/office/drawing/2014/main" id="{B543E27C-1605-2D4D-8158-03501CDB20C5}"/>
              </a:ext>
            </a:extLst>
          </p:cNvPr>
          <p:cNvCxnSpPr>
            <a:cxnSpLocks/>
            <a:stCxn id="18" idx="3"/>
            <a:endCxn id="37" idx="0"/>
          </p:cNvCxnSpPr>
          <p:nvPr/>
        </p:nvCxnSpPr>
        <p:spPr>
          <a:xfrm flipH="1" flipV="1">
            <a:off x="3179529" y="1364693"/>
            <a:ext cx="5706711" cy="4084646"/>
          </a:xfrm>
          <a:prstGeom prst="bentConnector4">
            <a:avLst>
              <a:gd name="adj1" fmla="val -4006"/>
              <a:gd name="adj2" fmla="val 105597"/>
            </a:avLst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8F781CA-F396-C546-ADE5-6F79F8D4DB5D}"/>
              </a:ext>
            </a:extLst>
          </p:cNvPr>
          <p:cNvSpPr txBox="1"/>
          <p:nvPr/>
        </p:nvSpPr>
        <p:spPr>
          <a:xfrm>
            <a:off x="4086785" y="1598733"/>
            <a:ext cx="377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Да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57DA3CC-0072-DE44-8DC6-976E6F7DBCD0}"/>
              </a:ext>
            </a:extLst>
          </p:cNvPr>
          <p:cNvSpPr txBox="1"/>
          <p:nvPr/>
        </p:nvSpPr>
        <p:spPr>
          <a:xfrm>
            <a:off x="5651333" y="2712303"/>
            <a:ext cx="377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Да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9A4CA79-217C-7947-9483-ED10267DF3BE}"/>
              </a:ext>
            </a:extLst>
          </p:cNvPr>
          <p:cNvSpPr txBox="1"/>
          <p:nvPr/>
        </p:nvSpPr>
        <p:spPr>
          <a:xfrm>
            <a:off x="7390272" y="4573578"/>
            <a:ext cx="377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Да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43B493F-2B0A-D94F-A15D-E24C453B7295}"/>
              </a:ext>
            </a:extLst>
          </p:cNvPr>
          <p:cNvSpPr txBox="1"/>
          <p:nvPr/>
        </p:nvSpPr>
        <p:spPr>
          <a:xfrm>
            <a:off x="4671432" y="4576618"/>
            <a:ext cx="45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Нет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C2A4665-368B-CB43-9666-E4B418DE4874}"/>
              </a:ext>
            </a:extLst>
          </p:cNvPr>
          <p:cNvSpPr txBox="1"/>
          <p:nvPr/>
        </p:nvSpPr>
        <p:spPr>
          <a:xfrm>
            <a:off x="2744372" y="2710739"/>
            <a:ext cx="45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Нет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E98241F-2023-BE4C-A06B-0BA2D5281767}"/>
              </a:ext>
            </a:extLst>
          </p:cNvPr>
          <p:cNvSpPr txBox="1"/>
          <p:nvPr/>
        </p:nvSpPr>
        <p:spPr>
          <a:xfrm>
            <a:off x="1713439" y="1611488"/>
            <a:ext cx="45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Нет</a:t>
            </a:r>
          </a:p>
        </p:txBody>
      </p:sp>
      <p:cxnSp>
        <p:nvCxnSpPr>
          <p:cNvPr id="76" name="Соединительная линия уступом 75">
            <a:extLst>
              <a:ext uri="{FF2B5EF4-FFF2-40B4-BE49-F238E27FC236}">
                <a16:creationId xmlns="" xmlns:a16="http://schemas.microsoft.com/office/drawing/2014/main" id="{60EA0CF3-4E3B-8541-9959-D34EFB0D7713}"/>
              </a:ext>
            </a:extLst>
          </p:cNvPr>
          <p:cNvCxnSpPr>
            <a:cxnSpLocks/>
            <a:stCxn id="17" idx="3"/>
            <a:endCxn id="18" idx="3"/>
          </p:cNvCxnSpPr>
          <p:nvPr/>
        </p:nvCxnSpPr>
        <p:spPr>
          <a:xfrm flipV="1">
            <a:off x="5184648" y="5449339"/>
            <a:ext cx="3701592" cy="528864"/>
          </a:xfrm>
          <a:prstGeom prst="bentConnector3">
            <a:avLst>
              <a:gd name="adj1" fmla="val 106176"/>
            </a:avLst>
          </a:prstGeo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>
            <a:extLst>
              <a:ext uri="{FF2B5EF4-FFF2-40B4-BE49-F238E27FC236}">
                <a16:creationId xmlns="" xmlns:a16="http://schemas.microsoft.com/office/drawing/2014/main" id="{1105573F-50FE-B846-9BA6-7A9BAC8198D3}"/>
              </a:ext>
            </a:extLst>
          </p:cNvPr>
          <p:cNvCxnSpPr>
            <a:cxnSpLocks/>
          </p:cNvCxnSpPr>
          <p:nvPr/>
        </p:nvCxnSpPr>
        <p:spPr>
          <a:xfrm flipV="1">
            <a:off x="786915" y="1151216"/>
            <a:ext cx="2392613" cy="1274141"/>
          </a:xfrm>
          <a:prstGeom prst="bentConnector3">
            <a:avLst>
              <a:gd name="adj1" fmla="val -6266"/>
            </a:avLst>
          </a:prstGeo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>
            <a:extLst>
              <a:ext uri="{FF2B5EF4-FFF2-40B4-BE49-F238E27FC236}">
                <a16:creationId xmlns="" xmlns:a16="http://schemas.microsoft.com/office/drawing/2014/main" id="{EFB2807F-B7C6-E446-8513-57299B97FF1C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1554332" y="4865293"/>
            <a:ext cx="3783370" cy="71028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="" xmlns:a16="http://schemas.microsoft.com/office/drawing/2014/main" id="{29271673-6482-DE49-AEC1-7271536C4365}"/>
              </a:ext>
            </a:extLst>
          </p:cNvPr>
          <p:cNvCxnSpPr>
            <a:stCxn id="4" idx="3"/>
          </p:cNvCxnSpPr>
          <p:nvPr/>
        </p:nvCxnSpPr>
        <p:spPr>
          <a:xfrm>
            <a:off x="2311076" y="5978203"/>
            <a:ext cx="1271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3CEBF21-106F-6648-B8C4-93FE9DC054FC}"/>
              </a:ext>
            </a:extLst>
          </p:cNvPr>
          <p:cNvSpPr txBox="1"/>
          <p:nvPr/>
        </p:nvSpPr>
        <p:spPr>
          <a:xfrm>
            <a:off x="6245934" y="3539254"/>
            <a:ext cx="297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Зона ответственности контроллера производителя (генератора)</a:t>
            </a:r>
          </a:p>
        </p:txBody>
      </p:sp>
      <p:sp>
        <p:nvSpPr>
          <p:cNvPr id="4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76557" y="6612467"/>
            <a:ext cx="629444" cy="245533"/>
          </a:xfrm>
          <a:solidFill>
            <a:srgbClr val="4264AC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621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бъект 3"/>
          <p:cNvSpPr txBox="1">
            <a:spLocks/>
          </p:cNvSpPr>
          <p:nvPr/>
        </p:nvSpPr>
        <p:spPr>
          <a:xfrm>
            <a:off x="1892300" y="1470343"/>
            <a:ext cx="7632700" cy="3893430"/>
          </a:xfrm>
          <a:prstGeom prst="rect">
            <a:avLst/>
          </a:prstGeom>
        </p:spPr>
        <p:txBody>
          <a:bodyPr vert="horz" lIns="77913" tIns="38957" rIns="77913" bIns="3895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23"/>
              </a:spcAft>
              <a:buClr>
                <a:srgbClr val="C00000"/>
              </a:buClr>
              <a:buNone/>
            </a:pPr>
            <a:r>
              <a:rPr lang="ru-RU" sz="1600" dirty="0">
                <a:cs typeface="Calibri Light" panose="020F0302020204030204" pitchFamily="34" charset="0"/>
              </a:rPr>
              <a:t>Установленная мощность электростанции в АЭК – до 25 МВт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23"/>
              </a:spcAft>
              <a:buClr>
                <a:srgbClr val="C00000"/>
              </a:buClr>
              <a:buNone/>
            </a:pPr>
            <a:r>
              <a:rPr lang="ru-RU" sz="1600" dirty="0">
                <a:cs typeface="Calibri Light" panose="020F0302020204030204" pitchFamily="34" charset="0"/>
              </a:rPr>
              <a:t>Только один субъект АЭК имеет непосредственное присоединение к сетям сетевой организации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23"/>
              </a:spcAft>
              <a:buClr>
                <a:srgbClr val="C00000"/>
              </a:buClr>
              <a:buNone/>
            </a:pPr>
            <a:r>
              <a:rPr lang="ru-RU" sz="1600" dirty="0">
                <a:cs typeface="Calibri Light" panose="020F0302020204030204" pitchFamily="34" charset="0"/>
              </a:rPr>
              <a:t>Регулирование производства и потребления электрической энергии (мощности) осуществляется с применением УИС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23"/>
              </a:spcAft>
              <a:buClr>
                <a:srgbClr val="C00000"/>
              </a:buClr>
              <a:buNone/>
            </a:pPr>
            <a:r>
              <a:rPr lang="ru-RU" sz="1600" dirty="0">
                <a:cs typeface="Calibri Light" panose="020F0302020204030204" pitchFamily="34" charset="0"/>
              </a:rPr>
              <a:t>Максимальная длительность превышения потребления мощности АЭК из внешней сети  – не более 10 секунд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23"/>
              </a:spcAft>
              <a:buClr>
                <a:srgbClr val="C00000"/>
              </a:buClr>
              <a:buNone/>
            </a:pPr>
            <a:r>
              <a:rPr lang="ru-RU" sz="1600" dirty="0">
                <a:cs typeface="Calibri Light" panose="020F0302020204030204" pitchFamily="34" charset="0"/>
              </a:rPr>
              <a:t>В отношении расположенных внутри АЭК сетевых объектов не должно быть сетевой организации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23"/>
              </a:spcAft>
              <a:buClr>
                <a:srgbClr val="C00000"/>
              </a:buClr>
              <a:buNone/>
            </a:pPr>
            <a:r>
              <a:rPr lang="ru-RU" sz="1600" dirty="0">
                <a:cs typeface="Calibri Light" panose="020F0302020204030204" pitchFamily="34" charset="0"/>
              </a:rPr>
              <a:t>В составе АЭК отсутствуют потребители, относящихся к населению и приравненным к нему категориям, а также потребители, ограничение режима потребления которых может привести к экономическим, экологическим или социальным последствиям</a:t>
            </a:r>
          </a:p>
        </p:txBody>
      </p:sp>
      <p:sp>
        <p:nvSpPr>
          <p:cNvPr id="40" name="Объект 3">
            <a:extLst>
              <a:ext uri="{FF2B5EF4-FFF2-40B4-BE49-F238E27FC236}">
                <a16:creationId xmlns="" xmlns:a16="http://schemas.microsoft.com/office/drawing/2014/main" id="{7D3CE28D-D7AB-40ED-8F32-56F4B7D59B63}"/>
              </a:ext>
            </a:extLst>
          </p:cNvPr>
          <p:cNvSpPr txBox="1">
            <a:spLocks/>
          </p:cNvSpPr>
          <p:nvPr/>
        </p:nvSpPr>
        <p:spPr>
          <a:xfrm>
            <a:off x="1351781" y="5774285"/>
            <a:ext cx="7443665" cy="483225"/>
          </a:xfrm>
          <a:prstGeom prst="rect">
            <a:avLst/>
          </a:prstGeom>
        </p:spPr>
        <p:txBody>
          <a:bodyPr vert="horz" lIns="77913" tIns="38957" rIns="77913" bIns="3895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1704" dirty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2300" y="1"/>
            <a:ext cx="7632700" cy="1125537"/>
          </a:xfrm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Активный энергетический </a:t>
            </a:r>
            <a:r>
              <a:rPr lang="ru-RU" dirty="0" smtClean="0">
                <a:solidFill>
                  <a:schemeClr val="tx1"/>
                </a:solidFill>
              </a:rPr>
              <a:t>комплекс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Требования и ограничения эксперимента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="" xmlns:a16="http://schemas.microsoft.com/office/drawing/2014/main" id="{F41EEDA4-7B0C-FC4F-AB5A-12572C7224F4}"/>
              </a:ext>
            </a:extLst>
          </p:cNvPr>
          <p:cNvSpPr txBox="1">
            <a:spLocks/>
          </p:cNvSpPr>
          <p:nvPr/>
        </p:nvSpPr>
        <p:spPr bwMode="auto">
          <a:xfrm>
            <a:off x="8636979" y="6367585"/>
            <a:ext cx="536331" cy="2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FF8BB0-DBD0-4EF9-8D6D-D46BDF60172B}" type="slidenum">
              <a:rPr lang="ru-RU" sz="1292">
                <a:latin typeface="+mn-lt"/>
              </a:rPr>
              <a:pPr>
                <a:defRPr/>
              </a:pPr>
              <a:t>9</a:t>
            </a:fld>
            <a:endParaRPr lang="ru-RU" sz="1292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E56992-9FC2-7548-8CEA-5111B6E8B1C6}"/>
              </a:ext>
            </a:extLst>
          </p:cNvPr>
          <p:cNvSpPr txBox="1"/>
          <p:nvPr/>
        </p:nvSpPr>
        <p:spPr>
          <a:xfrm>
            <a:off x="1892300" y="5797196"/>
            <a:ext cx="7281010" cy="575966"/>
          </a:xfrm>
          <a:prstGeom prst="rect">
            <a:avLst/>
          </a:prstGeom>
        </p:spPr>
        <p:txBody>
          <a:bodyPr vert="horz" lIns="77913" tIns="38957" rIns="77913" bIns="38957" rtlCol="0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77" b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algn="l"/>
            <a:r>
              <a:rPr lang="ru-RU" sz="1662" b="1" dirty="0">
                <a:solidFill>
                  <a:srgbClr val="92187D"/>
                </a:solidFill>
                <a:latin typeface="+mn-lt"/>
              </a:rPr>
              <a:t>Суммарная мощность ЭПУ участников АЭК не более 250 МВт.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894840" y="1516380"/>
            <a:ext cx="0" cy="25908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1894840" y="1912620"/>
            <a:ext cx="0" cy="4343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1894840" y="2529840"/>
            <a:ext cx="0" cy="4343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894840" y="3131820"/>
            <a:ext cx="0" cy="4343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1894840" y="3764280"/>
            <a:ext cx="0" cy="4343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1894840" y="4381500"/>
            <a:ext cx="0" cy="86868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2730" y="1413955"/>
            <a:ext cx="35306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2730" y="1891110"/>
            <a:ext cx="33147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2730" y="2516177"/>
            <a:ext cx="33147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2730" y="3118157"/>
            <a:ext cx="33147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2730" y="3735604"/>
            <a:ext cx="33147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5</a:t>
            </a:r>
            <a:endParaRPr lang="ru-RU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522730" y="4585007"/>
            <a:ext cx="33147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6</a:t>
            </a: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76557" y="6612467"/>
            <a:ext cx="629444" cy="245533"/>
          </a:xfrm>
          <a:solidFill>
            <a:srgbClr val="4264AC"/>
          </a:solidFill>
        </p:spPr>
        <p:txBody>
          <a:bodyPr/>
          <a:lstStyle/>
          <a:p>
            <a:pPr>
              <a:defRPr/>
            </a:pPr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004182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6&quot;&gt;&lt;/object&gt;&lt;object type=&quot;2&quot; unique_id=&quot;10177&quot;&gt;&lt;object type=&quot;3&quot; unique_id=&quot;10179&quot;&gt;&lt;property id=&quot;20148&quot; value=&quot;5&quot;/&gt;&lt;property id=&quot;20300&quot; value=&quot;Slide 2 - &amp;quot;НТЦ ЕЭС – научный центр электроэнергетики&amp;quot;&quot;/&gt;&lt;property id=&quot;20307&quot; value=&quot;1437&quot;/&gt;&lt;/object&gt;&lt;object type=&quot;3&quot; unique_id=&quot;10252&quot;&gt;&lt;property id=&quot;20148&quot; value=&quot;5&quot;/&gt;&lt;property id=&quot;20300&quot; value=&quot;Slide 3 - &amp;quot;НТЦ ЕЭС выявлена новая тенденция – &amp;#x0D;&amp;#x0A;строительство генерации малой мощности&amp;quot;&quot;/&gt;&lt;property id=&quot;20307&quot; value=&quot;1438&quot;/&gt;&lt;/object&gt;&lt;object type=&quot;3&quot; unique_id=&quot;10388&quot;&gt;&lt;property id=&quot;20148&quot; value=&quot;5&quot;/&gt;&lt;property id=&quot;20300&quot; value=&quot;Slide 4 - &amp;quot;Экономическая природа новой тенденции&amp;quot;&quot;/&gt;&lt;property id=&quot;20307&quot; value=&quot;1439&quot;/&gt;&lt;/object&gt;&lt;object type=&quot;3&quot; unique_id=&quot;10554&quot;&gt;&lt;property id=&quot;20148&quot; value=&quot;5&quot;/&gt;&lt;property id=&quot;20300&quot; value=&quot;Slide 7 - &amp;quot;Генерации малой мощности – сегодня и в перспективе&amp;quot;&quot;/&gt;&lt;property id=&quot;20307&quot; value=&quot;1440&quot;/&gt;&lt;/object&gt;&lt;object type=&quot;3&quot; unique_id=&quot;11550&quot;&gt;&lt;property id=&quot;20148&quot; value=&quot;5&quot;/&gt;&lt;property id=&quot;20300&quot; value=&quot;Slide 10 - &amp;quot;Выводы и предложения&amp;quot;&quot;/&gt;&lt;property id=&quot;20307&quot; value=&quot;1442&quot;/&gt;&lt;/object&gt;&lt;object type=&quot;3&quot; unique_id=&quot;11551&quot;&gt;&lt;property id=&quot;20148&quot; value=&quot;5&quot;/&gt;&lt;property id=&quot;20300&quot; value=&quot;Slide 5 - &amp;quot;Пример экономически целесообразного проекта&amp;quot;&quot;/&gt;&lt;property id=&quot;20307&quot; value=&quot;1443&quot;/&gt;&lt;/object&gt;&lt;object type=&quot;3&quot; unique_id=&quot;11552&quot;&gt;&lt;property id=&quot;20148&quot; value=&quot;5&quot;/&gt;&lt;property id=&quot;20300&quot; value=&quot;Slide 9 - &amp;quot;Необходим эффективный организационный механизм&amp;quot;&quot;/&gt;&lt;property id=&quot;20307&quot; value=&quot;1444&quot;/&gt;&lt;/object&gt;&lt;object type=&quot;3&quot; unique_id=&quot;11591&quot;&gt;&lt;property id=&quot;20148&quot; value=&quot;5&quot;/&gt;&lt;property id=&quot;20300&quot; value=&quot;Slide 8 - &amp;quot;Необходима объективная стоимость передачи электроэнергии&amp;quot;&quot;/&gt;&lt;property id=&quot;20307&quot; value=&quot;1445&quot;/&gt;&lt;/object&gt;&lt;object type=&quot;3&quot; unique_id=&quot;11592&quot;&gt;&lt;property id=&quot;20148&quot; value=&quot;5&quot;/&gt;&lt;property id=&quot;20300&quot; value=&quot;Slide 6 - &amp;quot;Пример экономически нецелесообразного проекта&amp;quot;&quot;/&gt;&lt;property id=&quot;20307&quot; value=&quot;1449&quot;/&gt;&lt;/object&gt;&lt;object type=&quot;3&quot; unique_id=&quot;11604&quot;&gt;&lt;property id=&quot;20148&quot; value=&quot;5&quot;/&gt;&lt;property id=&quot;20300&quot; value=&quot;Slide 1 - &amp;quot;Удешевление электроэнергии &amp;#x0D;&amp;#x0A;для малого и среднего бизнеса – использование региональных возможностей&amp;quot;&quot;/&gt;&lt;property id=&quot;20307&quot; value=&quot;1450&quot;/&gt;&lt;/object&gt;&lt;object type=&quot;3&quot; unique_id=&quot;11605&quot;&gt;&lt;property id=&quot;20148&quot; value=&quot;5&quot;/&gt;&lt;property id=&quot;20300&quot; value=&quot;Slide 11&quot;/&gt;&lt;property id=&quot;20307&quot; value=&quot;14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2A4E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2A4E9E"/>
          </a:buClr>
          <a:buSzTx/>
          <a:buFont typeface="Wingdings" pitchFamily="2" charset="2"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2A4E9E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>
          <a:noFill/>
        </a:ln>
        <a:effectLst/>
      </a:spPr>
      <a:bodyPr wrap="square" rtlCol="0">
        <a:spAutoFit/>
      </a:bodyPr>
      <a:lstStyle>
        <a:defPPr algn="just">
          <a:defRPr sz="1400" dirty="0" smtClean="0">
            <a:solidFill>
              <a:srgbClr val="2A4E9E"/>
            </a:solidFill>
          </a:defRPr>
        </a:defPPr>
      </a:lstStyle>
    </a:tx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16250503</TotalTime>
  <Words>1406</Words>
  <Application>Microsoft Office PowerPoint</Application>
  <PresentationFormat>Лист A4 (210x297 мм)</PresentationFormat>
  <Paragraphs>406</Paragraphs>
  <Slides>14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Специальное оформление</vt:lpstr>
      <vt:lpstr>Visio</vt:lpstr>
      <vt:lpstr>Презентация PowerPoint</vt:lpstr>
      <vt:lpstr>Интересы в проектах распределенной генерации</vt:lpstr>
      <vt:lpstr>Динамика цен на ОРЭМ</vt:lpstr>
      <vt:lpstr>Свежие «новости»</vt:lpstr>
      <vt:lpstr>Точки роста распределенной генерации</vt:lpstr>
      <vt:lpstr>Общая идея АЭК</vt:lpstr>
      <vt:lpstr>Технические аспекты </vt:lpstr>
      <vt:lpstr>Технические аспекты. Автоматика АЭК.</vt:lpstr>
      <vt:lpstr>Активный энергетический комплекс Требования и ограничения эксперимента</vt:lpstr>
      <vt:lpstr>Статус внедрения модели АЭК</vt:lpstr>
      <vt:lpstr>Презентация PowerPoint</vt:lpstr>
      <vt:lpstr>Пример. Результаты оценки экономической эффективности</vt:lpstr>
      <vt:lpstr>Пример. Анализ чувствительности IRR.</vt:lpstr>
      <vt:lpstr>Почему так?</vt:lpstr>
    </vt:vector>
  </TitlesOfParts>
  <Manager>Аюев Б.И.</Manager>
  <Company>СО ЕЭС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Надежная работа ОЭС Сибири</dc:title>
  <dc:creator>Batarin</dc:creator>
  <cp:lastModifiedBy>Алексей Синельников</cp:lastModifiedBy>
  <cp:revision>5867</cp:revision>
  <cp:lastPrinted>2019-03-26T15:36:15Z</cp:lastPrinted>
  <dcterms:created xsi:type="dcterms:W3CDTF">2001-11-09T03:58:40Z</dcterms:created>
  <dcterms:modified xsi:type="dcterms:W3CDTF">2019-10-23T08:46:33Z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Дата">
    <vt:lpwstr>2009-11-20T00:00:00Z</vt:lpwstr>
  </property>
</Properties>
</file>