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6" r:id="rId2"/>
  </p:sldMasterIdLst>
  <p:notesMasterIdLst>
    <p:notesMasterId r:id="rId11"/>
  </p:notesMasterIdLst>
  <p:sldIdLst>
    <p:sldId id="256" r:id="rId3"/>
    <p:sldId id="495" r:id="rId4"/>
    <p:sldId id="451" r:id="rId5"/>
    <p:sldId id="452" r:id="rId6"/>
    <p:sldId id="503" r:id="rId7"/>
    <p:sldId id="504" r:id="rId8"/>
    <p:sldId id="500" r:id="rId9"/>
    <p:sldId id="50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4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38" y="72"/>
      </p:cViewPr>
      <p:guideLst>
        <p:guide orient="horz" pos="227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8417D-3849-48E4-AE53-4134E7242646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1BD29-D49C-4380-8216-B737FEBF2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570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56DA39-EEA4-5C49-937D-15BB823057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226"/>
          <a:stretch/>
        </p:blipFill>
        <p:spPr>
          <a:xfrm>
            <a:off x="3046413" y="0"/>
            <a:ext cx="9145587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8D10D34-6AC7-2246-979B-388A65A1D726}"/>
              </a:ext>
            </a:extLst>
          </p:cNvPr>
          <p:cNvSpPr/>
          <p:nvPr/>
        </p:nvSpPr>
        <p:spPr>
          <a:xfrm>
            <a:off x="0" y="0"/>
            <a:ext cx="533558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3EFF71-5F97-D74C-AC41-3CEA45F53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6586" y="2958104"/>
            <a:ext cx="4573588" cy="1560022"/>
          </a:xfrm>
        </p:spPr>
        <p:txBody>
          <a:bodyPr anchor="t">
            <a:normAutofit/>
          </a:bodyPr>
          <a:lstStyle>
            <a:lvl1pPr mar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ru-RU" sz="44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200EAD-2826-1044-AC45-5E727FE43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584" y="4527878"/>
            <a:ext cx="4017391" cy="1665104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24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03" y="885485"/>
            <a:ext cx="1509905" cy="102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59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1587" y="0"/>
            <a:ext cx="6096000" cy="498792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D5A8C19-C2ED-4ED1-8238-10C071C24F2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762327" y="1412875"/>
            <a:ext cx="4670424" cy="119735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762750" y="2724666"/>
            <a:ext cx="4670425" cy="27680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0356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16" y="487513"/>
            <a:ext cx="4803209" cy="119735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52058D-C72C-314B-9146-CB4A74548DE9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98A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1034540" y="2569364"/>
            <a:ext cx="3537460" cy="3309937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D5A8C19-C2ED-4ED1-8238-10C071C24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028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03907-A0D9-6742-BB79-A0226C668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709738"/>
            <a:ext cx="105854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0AA36-191D-0B46-AA93-482DD0175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0028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E327E-AD3D-FC47-A6D3-8E1C34FB0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8724E-154C-DE40-9B0E-6E168D3F50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2" y="1916112"/>
            <a:ext cx="5046135" cy="4441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09B248-769D-B54B-9711-93C55554EA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1334" y="1916113"/>
            <a:ext cx="5418666" cy="44418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9086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C8CD4-CAE8-434B-9045-4176FE6AA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8C19-C2ED-4ED1-8238-10C071C24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829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2387-42A3-451D-9465-AA1DFEFF7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272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2387-42A3-451D-9465-AA1DFEFF7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395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2387-42A3-451D-9465-AA1DFEFF7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214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2387-42A3-451D-9465-AA1DFEFF7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870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2387-42A3-451D-9465-AA1DFEFF7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62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56DA39-EEA4-5C49-937D-15BB823057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226"/>
          <a:stretch/>
        </p:blipFill>
        <p:spPr>
          <a:xfrm>
            <a:off x="3046413" y="0"/>
            <a:ext cx="9145587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8D10D34-6AC7-2246-979B-388A65A1D726}"/>
              </a:ext>
            </a:extLst>
          </p:cNvPr>
          <p:cNvSpPr/>
          <p:nvPr/>
        </p:nvSpPr>
        <p:spPr>
          <a:xfrm>
            <a:off x="0" y="0"/>
            <a:ext cx="533558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3EFF71-5F97-D74C-AC41-3CEA45F53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6586" y="2958104"/>
            <a:ext cx="4573588" cy="1560022"/>
          </a:xfrm>
        </p:spPr>
        <p:txBody>
          <a:bodyPr anchor="t">
            <a:normAutofit/>
          </a:bodyPr>
          <a:lstStyle>
            <a:lvl1pPr mar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ru-RU" sz="44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200EAD-2826-1044-AC45-5E727FE43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584" y="4527878"/>
            <a:ext cx="4017391" cy="1665104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24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03" y="917691"/>
            <a:ext cx="1509905" cy="95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20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2387-42A3-451D-9465-AA1DFEFF7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42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2387-42A3-451D-9465-AA1DFEFF7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297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2387-42A3-451D-9465-AA1DFEFF7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054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2387-42A3-451D-9465-AA1DFEFF7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601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2387-42A3-451D-9465-AA1DFEFF7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254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2387-42A3-451D-9465-AA1DFEFF7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57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D5F916-E5AC-E948-96D5-624808A404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8D10D34-6AC7-2246-979B-388A65A1D726}"/>
              </a:ext>
            </a:extLst>
          </p:cNvPr>
          <p:cNvSpPr/>
          <p:nvPr/>
        </p:nvSpPr>
        <p:spPr>
          <a:xfrm>
            <a:off x="0" y="0"/>
            <a:ext cx="10668000" cy="6357938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3EFF71-5F97-D74C-AC41-3CEA45F53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762" y="3111335"/>
            <a:ext cx="4573588" cy="1460665"/>
          </a:xfrm>
        </p:spPr>
        <p:txBody>
          <a:bodyPr anchor="t">
            <a:normAutofit/>
          </a:bodyPr>
          <a:lstStyle>
            <a:lvl1pPr mar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ru-RU" sz="44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200EAD-2826-1044-AC45-5E727FE43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762" y="4702175"/>
            <a:ext cx="4017390" cy="1372053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24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03" y="885485"/>
            <a:ext cx="1509905" cy="102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58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D5F916-E5AC-E948-96D5-624808A404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8D10D34-6AC7-2246-979B-388A65A1D726}"/>
              </a:ext>
            </a:extLst>
          </p:cNvPr>
          <p:cNvSpPr/>
          <p:nvPr/>
        </p:nvSpPr>
        <p:spPr>
          <a:xfrm>
            <a:off x="0" y="0"/>
            <a:ext cx="10668000" cy="6357938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3EFF71-5F97-D74C-AC41-3CEA45F53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762" y="3111335"/>
            <a:ext cx="4573588" cy="1460665"/>
          </a:xfrm>
        </p:spPr>
        <p:txBody>
          <a:bodyPr anchor="t">
            <a:normAutofit/>
          </a:bodyPr>
          <a:lstStyle>
            <a:lvl1pPr mar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ru-RU" sz="44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200EAD-2826-1044-AC45-5E727FE43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762" y="4702175"/>
            <a:ext cx="4017390" cy="1372053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24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03" y="917691"/>
            <a:ext cx="1509905" cy="95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DD5F916-E5AC-E948-96D5-624808A404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3EFF71-5F97-D74C-AC41-3CEA45F53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762" y="3111336"/>
            <a:ext cx="10309872" cy="1733796"/>
          </a:xfrm>
        </p:spPr>
        <p:txBody>
          <a:bodyPr anchor="t">
            <a:normAutofit/>
          </a:bodyPr>
          <a:lstStyle>
            <a:lvl1pPr mar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ru-RU" sz="44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0317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A14AA4-A835-6247-A7B2-13AE3501D566}"/>
              </a:ext>
            </a:extLst>
          </p:cNvPr>
          <p:cNvGrpSpPr/>
          <p:nvPr/>
        </p:nvGrpSpPr>
        <p:grpSpPr>
          <a:xfrm>
            <a:off x="4535803" y="1525201"/>
            <a:ext cx="3134568" cy="1542290"/>
            <a:chOff x="4471256" y="1192048"/>
            <a:chExt cx="3134568" cy="1542290"/>
          </a:xfrm>
        </p:grpSpPr>
        <p:sp>
          <p:nvSpPr>
            <p:cNvPr id="4" name="Заголовок 1">
              <a:extLst>
                <a:ext uri="{FF2B5EF4-FFF2-40B4-BE49-F238E27FC236}">
                  <a16:creationId xmlns:a16="http://schemas.microsoft.com/office/drawing/2014/main" id="{1DD02062-42AB-EE43-A759-DB157E2FD029}"/>
                </a:ext>
              </a:extLst>
            </p:cNvPr>
            <p:cNvSpPr txBox="1">
              <a:spLocks/>
            </p:cNvSpPr>
            <p:nvPr/>
          </p:nvSpPr>
          <p:spPr>
            <a:xfrm>
              <a:off x="4471256" y="2075483"/>
              <a:ext cx="3134568" cy="65885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2400" b="1" dirty="0">
                  <a:solidFill>
                    <a:schemeClr val="bg2"/>
                  </a:solidFill>
                  <a:latin typeface="Georgia" panose="02040502050405020303" pitchFamily="18" charset="0"/>
                </a:rPr>
                <a:t>ЧАСТЬ</a:t>
              </a:r>
            </a:p>
          </p:txBody>
        </p:sp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id="{C4D86C87-5D65-FD40-891D-1A82E23AEC3C}"/>
                </a:ext>
              </a:extLst>
            </p:cNvPr>
            <p:cNvSpPr txBox="1">
              <a:spLocks/>
            </p:cNvSpPr>
            <p:nvPr/>
          </p:nvSpPr>
          <p:spPr>
            <a:xfrm>
              <a:off x="4975284" y="1192048"/>
              <a:ext cx="2126511" cy="11258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0600" b="1" dirty="0">
                  <a:solidFill>
                    <a:schemeClr val="bg2"/>
                  </a:solidFill>
                  <a:latin typeface="Georgia" panose="02040502050405020303" pitchFamily="18" charset="0"/>
                </a:rPr>
                <a:t>III</a:t>
              </a:r>
              <a:endParaRPr lang="ru-RU" sz="10600" b="1" dirty="0">
                <a:solidFill>
                  <a:schemeClr val="bg2"/>
                </a:solidFill>
                <a:latin typeface="Georgia" panose="02040502050405020303" pitchFamily="18" charset="0"/>
              </a:endParaRP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C686F6-CECA-3642-9073-46BC77627F03}"/>
              </a:ext>
            </a:extLst>
          </p:cNvPr>
          <p:cNvCxnSpPr>
            <a:cxnSpLocks/>
          </p:cNvCxnSpPr>
          <p:nvPr/>
        </p:nvCxnSpPr>
        <p:spPr>
          <a:xfrm flipH="1">
            <a:off x="5252484" y="3429000"/>
            <a:ext cx="167285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61890" y="4161210"/>
            <a:ext cx="10890331" cy="756842"/>
          </a:xfrm>
        </p:spPr>
        <p:txBody>
          <a:bodyPr/>
          <a:lstStyle>
            <a:lvl1pPr algn="ctr">
              <a:defRPr lang="ru-RU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854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16405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3428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4FDE8-5BC0-2540-AC0C-F11FAFBF3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974" y="495293"/>
            <a:ext cx="10824154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233DD-EAB6-4D4B-A1B9-3ABA37F16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974" y="1916113"/>
            <a:ext cx="10824154" cy="4351338"/>
          </a:xfrm>
        </p:spPr>
        <p:txBody>
          <a:bodyPr/>
          <a:lstStyle>
            <a:lvl1pPr marL="0" indent="0">
              <a:defRPr sz="2400"/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 b="1"/>
            </a:lvl4pPr>
            <a:lvl5pPr marL="0" indent="0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8C19-C2ED-4ED1-8238-10C071C24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688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426DDD-0801-4A4B-9F37-3BA7302F2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68" y="487513"/>
            <a:ext cx="10890331" cy="11973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81A90-4C13-3047-AD54-DC9C81A09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268" y="1916112"/>
            <a:ext cx="10890332" cy="4441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DD5A8C19-C2ED-4ED1-8238-10C071C24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78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tabLst/>
        <a:defRPr sz="24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1400" b="1" kern="1200">
          <a:solidFill>
            <a:schemeClr val="tx2"/>
          </a:solidFill>
          <a:latin typeface="Georgia" panose="02040502050405020303" pitchFamily="18" charset="0"/>
          <a:ea typeface="+mn-ea"/>
          <a:cs typeface="Arial" panose="020B0604020202020204" pitchFamily="34" charset="0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1400" b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1000" b="1" kern="1200" spc="40" baseline="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1000" kern="1200" spc="40" baseline="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>
          <p15:clr>
            <a:srgbClr val="F26B43"/>
          </p15:clr>
        </p15:guide>
        <p15:guide id="2" orient="horz" pos="890">
          <p15:clr>
            <a:srgbClr val="F26B43"/>
          </p15:clr>
        </p15:guide>
        <p15:guide id="3" orient="horz" pos="1207">
          <p15:clr>
            <a:srgbClr val="F26B43"/>
          </p15:clr>
        </p15:guide>
        <p15:guide id="4" pos="480">
          <p15:clr>
            <a:srgbClr val="F26B43"/>
          </p15:clr>
        </p15:guide>
        <p15:guide id="5" pos="7200">
          <p15:clr>
            <a:srgbClr val="F26B43"/>
          </p15:clr>
        </p15:guide>
        <p15:guide id="6" pos="6720">
          <p15:clr>
            <a:srgbClr val="F26B43"/>
          </p15:clr>
        </p15:guide>
        <p15:guide id="7" pos="6240">
          <p15:clr>
            <a:srgbClr val="F26B43"/>
          </p15:clr>
        </p15:guide>
        <p15:guide id="8" pos="5760">
          <p15:clr>
            <a:srgbClr val="F26B43"/>
          </p15:clr>
        </p15:guide>
        <p15:guide id="9" pos="5280">
          <p15:clr>
            <a:srgbClr val="F26B43"/>
          </p15:clr>
        </p15:guide>
        <p15:guide id="10" pos="4800">
          <p15:clr>
            <a:srgbClr val="F26B43"/>
          </p15:clr>
        </p15:guide>
        <p15:guide id="11" pos="4322">
          <p15:clr>
            <a:srgbClr val="F26B43"/>
          </p15:clr>
        </p15:guide>
        <p15:guide id="12" pos="960">
          <p15:clr>
            <a:srgbClr val="F26B43"/>
          </p15:clr>
        </p15:guide>
        <p15:guide id="13" pos="3840">
          <p15:clr>
            <a:srgbClr val="F26B43"/>
          </p15:clr>
        </p15:guide>
        <p15:guide id="14" pos="1442">
          <p15:clr>
            <a:srgbClr val="F26B43"/>
          </p15:clr>
        </p15:guide>
        <p15:guide id="15" pos="1919">
          <p15:clr>
            <a:srgbClr val="F26B43"/>
          </p15:clr>
        </p15:guide>
        <p15:guide id="16" pos="3361">
          <p15:clr>
            <a:srgbClr val="F26B43"/>
          </p15:clr>
        </p15:guide>
        <p15:guide id="17" pos="2880">
          <p15:clr>
            <a:srgbClr val="F26B43"/>
          </p15:clr>
        </p15:guide>
        <p15:guide id="18" pos="2402">
          <p15:clr>
            <a:srgbClr val="F26B43"/>
          </p15:clr>
        </p15:guide>
        <p15:guide id="19" orient="horz" pos="4005">
          <p15:clr>
            <a:srgbClr val="F26B43"/>
          </p15:clr>
        </p15:guide>
        <p15:guide id="20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C2387-42A3-451D-9465-AA1DFEFF7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50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3">
            <a:extLst>
              <a:ext uri="{FF2B5EF4-FFF2-40B4-BE49-F238E27FC236}">
                <a16:creationId xmlns:a16="http://schemas.microsoft.com/office/drawing/2014/main" id="{BDCEB92A-E824-402B-B625-A98ACFBCB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6586" y="2958104"/>
            <a:ext cx="4573588" cy="1560022"/>
          </a:xfrm>
        </p:spPr>
        <p:txBody>
          <a:bodyPr>
            <a:noAutofit/>
          </a:bodyPr>
          <a:lstStyle/>
          <a:p>
            <a:r>
              <a:rPr lang="ru-RU" sz="3000" dirty="0"/>
              <a:t>Распределенная энергетика: статус и тенденции</a:t>
            </a:r>
          </a:p>
        </p:txBody>
      </p:sp>
      <p:sp>
        <p:nvSpPr>
          <p:cNvPr id="13" name="Подзаголовок 4">
            <a:extLst>
              <a:ext uri="{FF2B5EF4-FFF2-40B4-BE49-F238E27FC236}">
                <a16:creationId xmlns:a16="http://schemas.microsoft.com/office/drawing/2014/main" id="{59E17EF1-FF6E-49EA-96B3-AF9E210966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584" y="4527878"/>
            <a:ext cx="4017391" cy="1665104"/>
          </a:xfrm>
        </p:spPr>
        <p:txBody>
          <a:bodyPr/>
          <a:lstStyle/>
          <a:p>
            <a:pPr marL="0" indent="0">
              <a:buNone/>
            </a:pPr>
            <a:endParaRPr lang="ru-RU" sz="1000" dirty="0"/>
          </a:p>
          <a:p>
            <a:pPr marL="0" indent="0">
              <a:buNone/>
            </a:pPr>
            <a:r>
              <a:rPr lang="en-US" sz="2000" dirty="0"/>
              <a:t>Heat &amp; Power</a:t>
            </a:r>
            <a:r>
              <a:rPr lang="ru-RU" sz="2000" dirty="0"/>
              <a:t>, 23 октября 2019</a:t>
            </a:r>
            <a:br>
              <a:rPr lang="ru-RU" sz="2000" dirty="0"/>
            </a:br>
            <a:endParaRPr lang="ru-RU" sz="1000" dirty="0"/>
          </a:p>
          <a:p>
            <a:pPr marL="0" indent="0">
              <a:buNone/>
            </a:pPr>
            <a:r>
              <a:rPr lang="ru-RU" sz="2000" dirty="0"/>
              <a:t>Юрий Мельников, </a:t>
            </a:r>
            <a:br>
              <a:rPr lang="ru-RU" sz="2000" dirty="0"/>
            </a:br>
            <a:r>
              <a:rPr lang="ru-RU" sz="2000" dirty="0"/>
              <a:t>Центр энергетики Московской школы управления СКОЛКОВО</a:t>
            </a:r>
          </a:p>
        </p:txBody>
      </p:sp>
    </p:spTree>
    <p:extLst>
      <p:ext uri="{BB962C8B-B14F-4D97-AF65-F5344CB8AC3E}">
        <p14:creationId xmlns:p14="http://schemas.microsoft.com/office/powerpoint/2010/main" val="3758713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Три </a:t>
            </a:r>
            <a:r>
              <a:rPr lang="en-US" dirty="0"/>
              <a:t>“D” </a:t>
            </a:r>
            <a:r>
              <a:rPr lang="ru-RU" dirty="0"/>
              <a:t>трансформации энергосистем</a:t>
            </a:r>
          </a:p>
        </p:txBody>
      </p:sp>
      <p:sp>
        <p:nvSpPr>
          <p:cNvPr id="14" name="Arrow: Circular 8">
            <a:extLst>
              <a:ext uri="{FF2B5EF4-FFF2-40B4-BE49-F238E27FC236}">
                <a16:creationId xmlns:a16="http://schemas.microsoft.com/office/drawing/2014/main" id="{5819464D-E3AC-48BA-85ED-59E34D473567}"/>
              </a:ext>
            </a:extLst>
          </p:cNvPr>
          <p:cNvSpPr/>
          <p:nvPr/>
        </p:nvSpPr>
        <p:spPr>
          <a:xfrm>
            <a:off x="5687064" y="4088505"/>
            <a:ext cx="3038070" cy="3038070"/>
          </a:xfrm>
          <a:prstGeom prst="circularArrow">
            <a:avLst>
              <a:gd name="adj1" fmla="val 4688"/>
              <a:gd name="adj2" fmla="val 299029"/>
              <a:gd name="adj3" fmla="val 2539295"/>
              <a:gd name="adj4" fmla="val 15812321"/>
              <a:gd name="adj5" fmla="val 5469"/>
            </a:avLst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" name="Shape 23">
            <a:extLst>
              <a:ext uri="{FF2B5EF4-FFF2-40B4-BE49-F238E27FC236}">
                <a16:creationId xmlns:a16="http://schemas.microsoft.com/office/drawing/2014/main" id="{E028A761-DED1-4A27-99ED-DF5ED6C3E6E3}"/>
              </a:ext>
            </a:extLst>
          </p:cNvPr>
          <p:cNvSpPr/>
          <p:nvPr/>
        </p:nvSpPr>
        <p:spPr>
          <a:xfrm>
            <a:off x="3221768" y="3066804"/>
            <a:ext cx="2771648" cy="2771648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" name="Arrow: Circular 10">
            <a:extLst>
              <a:ext uri="{FF2B5EF4-FFF2-40B4-BE49-F238E27FC236}">
                <a16:creationId xmlns:a16="http://schemas.microsoft.com/office/drawing/2014/main" id="{5B90E1CF-9F68-4E47-AAF8-7203C8145796}"/>
              </a:ext>
            </a:extLst>
          </p:cNvPr>
          <p:cNvSpPr/>
          <p:nvPr/>
        </p:nvSpPr>
        <p:spPr>
          <a:xfrm>
            <a:off x="4607592" y="1555787"/>
            <a:ext cx="2988394" cy="2988394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" name="Freeform: Shape 12">
            <a:extLst>
              <a:ext uri="{FF2B5EF4-FFF2-40B4-BE49-F238E27FC236}">
                <a16:creationId xmlns:a16="http://schemas.microsoft.com/office/drawing/2014/main" id="{0EB6F511-E1C6-4F45-8F45-A710BDA37DAC}"/>
              </a:ext>
            </a:extLst>
          </p:cNvPr>
          <p:cNvSpPr/>
          <p:nvPr/>
        </p:nvSpPr>
        <p:spPr>
          <a:xfrm>
            <a:off x="5093123" y="1810636"/>
            <a:ext cx="2286000" cy="2286000"/>
          </a:xfrm>
          <a:custGeom>
            <a:avLst/>
            <a:gdLst>
              <a:gd name="connsiteX0" fmla="*/ 2115406 w 2980266"/>
              <a:gd name="connsiteY0" fmla="*/ 475169 h 2980266"/>
              <a:gd name="connsiteX1" fmla="*/ 2347223 w 2980266"/>
              <a:gd name="connsiteY1" fmla="*/ 280641 h 2980266"/>
              <a:gd name="connsiteX2" fmla="*/ 2532418 w 2980266"/>
              <a:gd name="connsiteY2" fmla="*/ 436038 h 2980266"/>
              <a:gd name="connsiteX3" fmla="*/ 2381100 w 2980266"/>
              <a:gd name="connsiteY3" fmla="*/ 698113 h 2980266"/>
              <a:gd name="connsiteX4" fmla="*/ 2621526 w 2980266"/>
              <a:gd name="connsiteY4" fmla="*/ 1114543 h 2980266"/>
              <a:gd name="connsiteX5" fmla="*/ 2924149 w 2980266"/>
              <a:gd name="connsiteY5" fmla="*/ 1114535 h 2980266"/>
              <a:gd name="connsiteX6" fmla="*/ 2966129 w 2980266"/>
              <a:gd name="connsiteY6" fmla="*/ 1352617 h 2980266"/>
              <a:gd name="connsiteX7" fmla="*/ 2681754 w 2980266"/>
              <a:gd name="connsiteY7" fmla="*/ 1456113 h 2980266"/>
              <a:gd name="connsiteX8" fmla="*/ 2598255 w 2980266"/>
              <a:gd name="connsiteY8" fmla="*/ 1929659 h 2980266"/>
              <a:gd name="connsiteX9" fmla="*/ 2830082 w 2980266"/>
              <a:gd name="connsiteY9" fmla="*/ 2124176 h 2980266"/>
              <a:gd name="connsiteX10" fmla="*/ 2709205 w 2980266"/>
              <a:gd name="connsiteY10" fmla="*/ 2333542 h 2980266"/>
              <a:gd name="connsiteX11" fmla="*/ 2424835 w 2980266"/>
              <a:gd name="connsiteY11" fmla="*/ 2230031 h 2980266"/>
              <a:gd name="connsiteX12" fmla="*/ 2056481 w 2980266"/>
              <a:gd name="connsiteY12" fmla="*/ 2539116 h 2980266"/>
              <a:gd name="connsiteX13" fmla="*/ 2109039 w 2980266"/>
              <a:gd name="connsiteY13" fmla="*/ 2837141 h 2980266"/>
              <a:gd name="connsiteX14" fmla="*/ 1881863 w 2980266"/>
              <a:gd name="connsiteY14" fmla="*/ 2919826 h 2980266"/>
              <a:gd name="connsiteX15" fmla="*/ 1730559 w 2980266"/>
              <a:gd name="connsiteY15" fmla="*/ 2657743 h 2980266"/>
              <a:gd name="connsiteX16" fmla="*/ 1249707 w 2980266"/>
              <a:gd name="connsiteY16" fmla="*/ 2657743 h 2980266"/>
              <a:gd name="connsiteX17" fmla="*/ 1098403 w 2980266"/>
              <a:gd name="connsiteY17" fmla="*/ 2919826 h 2980266"/>
              <a:gd name="connsiteX18" fmla="*/ 871227 w 2980266"/>
              <a:gd name="connsiteY18" fmla="*/ 2837141 h 2980266"/>
              <a:gd name="connsiteX19" fmla="*/ 923785 w 2980266"/>
              <a:gd name="connsiteY19" fmla="*/ 2539117 h 2980266"/>
              <a:gd name="connsiteX20" fmla="*/ 555431 w 2980266"/>
              <a:gd name="connsiteY20" fmla="*/ 2230032 h 2980266"/>
              <a:gd name="connsiteX21" fmla="*/ 271061 w 2980266"/>
              <a:gd name="connsiteY21" fmla="*/ 2333542 h 2980266"/>
              <a:gd name="connsiteX22" fmla="*/ 150184 w 2980266"/>
              <a:gd name="connsiteY22" fmla="*/ 2124176 h 2980266"/>
              <a:gd name="connsiteX23" fmla="*/ 382011 w 2980266"/>
              <a:gd name="connsiteY23" fmla="*/ 1929660 h 2980266"/>
              <a:gd name="connsiteX24" fmla="*/ 298512 w 2980266"/>
              <a:gd name="connsiteY24" fmla="*/ 1456114 h 2980266"/>
              <a:gd name="connsiteX25" fmla="*/ 14137 w 2980266"/>
              <a:gd name="connsiteY25" fmla="*/ 1352617 h 2980266"/>
              <a:gd name="connsiteX26" fmla="*/ 56117 w 2980266"/>
              <a:gd name="connsiteY26" fmla="*/ 1114535 h 2980266"/>
              <a:gd name="connsiteX27" fmla="*/ 358740 w 2980266"/>
              <a:gd name="connsiteY27" fmla="*/ 1114543 h 2980266"/>
              <a:gd name="connsiteX28" fmla="*/ 599166 w 2980266"/>
              <a:gd name="connsiteY28" fmla="*/ 698113 h 2980266"/>
              <a:gd name="connsiteX29" fmla="*/ 447848 w 2980266"/>
              <a:gd name="connsiteY29" fmla="*/ 436038 h 2980266"/>
              <a:gd name="connsiteX30" fmla="*/ 633043 w 2980266"/>
              <a:gd name="connsiteY30" fmla="*/ 280641 h 2980266"/>
              <a:gd name="connsiteX31" fmla="*/ 864860 w 2980266"/>
              <a:gd name="connsiteY31" fmla="*/ 475169 h 2980266"/>
              <a:gd name="connsiteX32" fmla="*/ 1316713 w 2980266"/>
              <a:gd name="connsiteY32" fmla="*/ 310708 h 2980266"/>
              <a:gd name="connsiteX33" fmla="*/ 1369255 w 2980266"/>
              <a:gd name="connsiteY33" fmla="*/ 12681 h 2980266"/>
              <a:gd name="connsiteX34" fmla="*/ 1611011 w 2980266"/>
              <a:gd name="connsiteY34" fmla="*/ 12681 h 2980266"/>
              <a:gd name="connsiteX35" fmla="*/ 1663553 w 2980266"/>
              <a:gd name="connsiteY35" fmla="*/ 310708 h 2980266"/>
              <a:gd name="connsiteX36" fmla="*/ 2115406 w 2980266"/>
              <a:gd name="connsiteY36" fmla="*/ 475169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80266" h="2980266">
                <a:moveTo>
                  <a:pt x="2115406" y="475169"/>
                </a:moveTo>
                <a:lnTo>
                  <a:pt x="2347223" y="280641"/>
                </a:lnTo>
                <a:lnTo>
                  <a:pt x="2532418" y="436038"/>
                </a:lnTo>
                <a:lnTo>
                  <a:pt x="2381100" y="698113"/>
                </a:lnTo>
                <a:cubicBezTo>
                  <a:pt x="2488696" y="819151"/>
                  <a:pt x="2570502" y="960843"/>
                  <a:pt x="2621526" y="1114543"/>
                </a:cubicBezTo>
                <a:lnTo>
                  <a:pt x="2924149" y="1114535"/>
                </a:lnTo>
                <a:lnTo>
                  <a:pt x="2966129" y="1352617"/>
                </a:lnTo>
                <a:lnTo>
                  <a:pt x="2681754" y="1456113"/>
                </a:lnTo>
                <a:cubicBezTo>
                  <a:pt x="2686376" y="1617995"/>
                  <a:pt x="2657965" y="1779121"/>
                  <a:pt x="2598255" y="1929659"/>
                </a:cubicBezTo>
                <a:lnTo>
                  <a:pt x="2830082" y="2124176"/>
                </a:lnTo>
                <a:lnTo>
                  <a:pt x="2709205" y="2333542"/>
                </a:lnTo>
                <a:lnTo>
                  <a:pt x="2424835" y="2230031"/>
                </a:lnTo>
                <a:cubicBezTo>
                  <a:pt x="2324320" y="2357010"/>
                  <a:pt x="2198986" y="2462178"/>
                  <a:pt x="2056481" y="2539116"/>
                </a:cubicBezTo>
                <a:lnTo>
                  <a:pt x="2109039" y="2837141"/>
                </a:lnTo>
                <a:lnTo>
                  <a:pt x="1881863" y="2919826"/>
                </a:lnTo>
                <a:lnTo>
                  <a:pt x="1730559" y="2657743"/>
                </a:lnTo>
                <a:cubicBezTo>
                  <a:pt x="1571939" y="2690405"/>
                  <a:pt x="1408327" y="2690405"/>
                  <a:pt x="1249707" y="2657743"/>
                </a:cubicBezTo>
                <a:lnTo>
                  <a:pt x="1098403" y="2919826"/>
                </a:lnTo>
                <a:lnTo>
                  <a:pt x="871227" y="2837141"/>
                </a:lnTo>
                <a:lnTo>
                  <a:pt x="923785" y="2539117"/>
                </a:lnTo>
                <a:cubicBezTo>
                  <a:pt x="781280" y="2462179"/>
                  <a:pt x="655947" y="2357011"/>
                  <a:pt x="555431" y="2230032"/>
                </a:cubicBezTo>
                <a:lnTo>
                  <a:pt x="271061" y="2333542"/>
                </a:lnTo>
                <a:lnTo>
                  <a:pt x="150184" y="2124176"/>
                </a:lnTo>
                <a:lnTo>
                  <a:pt x="382011" y="1929660"/>
                </a:lnTo>
                <a:cubicBezTo>
                  <a:pt x="322301" y="1779122"/>
                  <a:pt x="293890" y="1617995"/>
                  <a:pt x="298512" y="1456114"/>
                </a:cubicBezTo>
                <a:lnTo>
                  <a:pt x="14137" y="1352617"/>
                </a:lnTo>
                <a:lnTo>
                  <a:pt x="56117" y="1114535"/>
                </a:lnTo>
                <a:lnTo>
                  <a:pt x="358740" y="1114543"/>
                </a:lnTo>
                <a:cubicBezTo>
                  <a:pt x="409764" y="960843"/>
                  <a:pt x="491570" y="819151"/>
                  <a:pt x="599166" y="698113"/>
                </a:cubicBezTo>
                <a:lnTo>
                  <a:pt x="447848" y="436038"/>
                </a:lnTo>
                <a:lnTo>
                  <a:pt x="633043" y="280641"/>
                </a:lnTo>
                <a:lnTo>
                  <a:pt x="864860" y="475169"/>
                </a:lnTo>
                <a:cubicBezTo>
                  <a:pt x="1002743" y="390226"/>
                  <a:pt x="1156488" y="334267"/>
                  <a:pt x="1316713" y="310708"/>
                </a:cubicBezTo>
                <a:lnTo>
                  <a:pt x="1369255" y="12681"/>
                </a:lnTo>
                <a:lnTo>
                  <a:pt x="1611011" y="12681"/>
                </a:lnTo>
                <a:lnTo>
                  <a:pt x="1663553" y="310708"/>
                </a:lnTo>
                <a:cubicBezTo>
                  <a:pt x="1823778" y="334267"/>
                  <a:pt x="1977523" y="390226"/>
                  <a:pt x="2115406" y="475169"/>
                </a:cubicBezTo>
                <a:close/>
              </a:path>
            </a:pathLst>
          </a:custGeom>
          <a:solidFill>
            <a:schemeClr val="tx2"/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660126" tIns="759073" rIns="660126" bIns="811195" numCol="1" spcCol="1270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1336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7" name="Freeform: Shape 11">
            <a:extLst>
              <a:ext uri="{FF2B5EF4-FFF2-40B4-BE49-F238E27FC236}">
                <a16:creationId xmlns:a16="http://schemas.microsoft.com/office/drawing/2014/main" id="{BE44A5E4-9A36-4D51-AC4C-5C76EB2A0582}"/>
              </a:ext>
            </a:extLst>
          </p:cNvPr>
          <p:cNvSpPr/>
          <p:nvPr/>
        </p:nvSpPr>
        <p:spPr>
          <a:xfrm>
            <a:off x="3741187" y="3429000"/>
            <a:ext cx="2286000" cy="2286000"/>
          </a:xfrm>
          <a:custGeom>
            <a:avLst/>
            <a:gdLst>
              <a:gd name="connsiteX0" fmla="*/ 2115406 w 2980266"/>
              <a:gd name="connsiteY0" fmla="*/ 475169 h 2980266"/>
              <a:gd name="connsiteX1" fmla="*/ 2347223 w 2980266"/>
              <a:gd name="connsiteY1" fmla="*/ 280641 h 2980266"/>
              <a:gd name="connsiteX2" fmla="*/ 2532418 w 2980266"/>
              <a:gd name="connsiteY2" fmla="*/ 436038 h 2980266"/>
              <a:gd name="connsiteX3" fmla="*/ 2381100 w 2980266"/>
              <a:gd name="connsiteY3" fmla="*/ 698113 h 2980266"/>
              <a:gd name="connsiteX4" fmla="*/ 2621526 w 2980266"/>
              <a:gd name="connsiteY4" fmla="*/ 1114543 h 2980266"/>
              <a:gd name="connsiteX5" fmla="*/ 2924149 w 2980266"/>
              <a:gd name="connsiteY5" fmla="*/ 1114535 h 2980266"/>
              <a:gd name="connsiteX6" fmla="*/ 2966129 w 2980266"/>
              <a:gd name="connsiteY6" fmla="*/ 1352617 h 2980266"/>
              <a:gd name="connsiteX7" fmla="*/ 2681754 w 2980266"/>
              <a:gd name="connsiteY7" fmla="*/ 1456113 h 2980266"/>
              <a:gd name="connsiteX8" fmla="*/ 2598255 w 2980266"/>
              <a:gd name="connsiteY8" fmla="*/ 1929659 h 2980266"/>
              <a:gd name="connsiteX9" fmla="*/ 2830082 w 2980266"/>
              <a:gd name="connsiteY9" fmla="*/ 2124176 h 2980266"/>
              <a:gd name="connsiteX10" fmla="*/ 2709205 w 2980266"/>
              <a:gd name="connsiteY10" fmla="*/ 2333542 h 2980266"/>
              <a:gd name="connsiteX11" fmla="*/ 2424835 w 2980266"/>
              <a:gd name="connsiteY11" fmla="*/ 2230031 h 2980266"/>
              <a:gd name="connsiteX12" fmla="*/ 2056481 w 2980266"/>
              <a:gd name="connsiteY12" fmla="*/ 2539116 h 2980266"/>
              <a:gd name="connsiteX13" fmla="*/ 2109039 w 2980266"/>
              <a:gd name="connsiteY13" fmla="*/ 2837141 h 2980266"/>
              <a:gd name="connsiteX14" fmla="*/ 1881863 w 2980266"/>
              <a:gd name="connsiteY14" fmla="*/ 2919826 h 2980266"/>
              <a:gd name="connsiteX15" fmla="*/ 1730559 w 2980266"/>
              <a:gd name="connsiteY15" fmla="*/ 2657743 h 2980266"/>
              <a:gd name="connsiteX16" fmla="*/ 1249707 w 2980266"/>
              <a:gd name="connsiteY16" fmla="*/ 2657743 h 2980266"/>
              <a:gd name="connsiteX17" fmla="*/ 1098403 w 2980266"/>
              <a:gd name="connsiteY17" fmla="*/ 2919826 h 2980266"/>
              <a:gd name="connsiteX18" fmla="*/ 871227 w 2980266"/>
              <a:gd name="connsiteY18" fmla="*/ 2837141 h 2980266"/>
              <a:gd name="connsiteX19" fmla="*/ 923785 w 2980266"/>
              <a:gd name="connsiteY19" fmla="*/ 2539117 h 2980266"/>
              <a:gd name="connsiteX20" fmla="*/ 555431 w 2980266"/>
              <a:gd name="connsiteY20" fmla="*/ 2230032 h 2980266"/>
              <a:gd name="connsiteX21" fmla="*/ 271061 w 2980266"/>
              <a:gd name="connsiteY21" fmla="*/ 2333542 h 2980266"/>
              <a:gd name="connsiteX22" fmla="*/ 150184 w 2980266"/>
              <a:gd name="connsiteY22" fmla="*/ 2124176 h 2980266"/>
              <a:gd name="connsiteX23" fmla="*/ 382011 w 2980266"/>
              <a:gd name="connsiteY23" fmla="*/ 1929660 h 2980266"/>
              <a:gd name="connsiteX24" fmla="*/ 298512 w 2980266"/>
              <a:gd name="connsiteY24" fmla="*/ 1456114 h 2980266"/>
              <a:gd name="connsiteX25" fmla="*/ 14137 w 2980266"/>
              <a:gd name="connsiteY25" fmla="*/ 1352617 h 2980266"/>
              <a:gd name="connsiteX26" fmla="*/ 56117 w 2980266"/>
              <a:gd name="connsiteY26" fmla="*/ 1114535 h 2980266"/>
              <a:gd name="connsiteX27" fmla="*/ 358740 w 2980266"/>
              <a:gd name="connsiteY27" fmla="*/ 1114543 h 2980266"/>
              <a:gd name="connsiteX28" fmla="*/ 599166 w 2980266"/>
              <a:gd name="connsiteY28" fmla="*/ 698113 h 2980266"/>
              <a:gd name="connsiteX29" fmla="*/ 447848 w 2980266"/>
              <a:gd name="connsiteY29" fmla="*/ 436038 h 2980266"/>
              <a:gd name="connsiteX30" fmla="*/ 633043 w 2980266"/>
              <a:gd name="connsiteY30" fmla="*/ 280641 h 2980266"/>
              <a:gd name="connsiteX31" fmla="*/ 864860 w 2980266"/>
              <a:gd name="connsiteY31" fmla="*/ 475169 h 2980266"/>
              <a:gd name="connsiteX32" fmla="*/ 1316713 w 2980266"/>
              <a:gd name="connsiteY32" fmla="*/ 310708 h 2980266"/>
              <a:gd name="connsiteX33" fmla="*/ 1369255 w 2980266"/>
              <a:gd name="connsiteY33" fmla="*/ 12681 h 2980266"/>
              <a:gd name="connsiteX34" fmla="*/ 1611011 w 2980266"/>
              <a:gd name="connsiteY34" fmla="*/ 12681 h 2980266"/>
              <a:gd name="connsiteX35" fmla="*/ 1663553 w 2980266"/>
              <a:gd name="connsiteY35" fmla="*/ 310708 h 2980266"/>
              <a:gd name="connsiteX36" fmla="*/ 2115406 w 2980266"/>
              <a:gd name="connsiteY36" fmla="*/ 475169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80266" h="2980266">
                <a:moveTo>
                  <a:pt x="2115406" y="475169"/>
                </a:moveTo>
                <a:lnTo>
                  <a:pt x="2347223" y="280641"/>
                </a:lnTo>
                <a:lnTo>
                  <a:pt x="2532418" y="436038"/>
                </a:lnTo>
                <a:lnTo>
                  <a:pt x="2381100" y="698113"/>
                </a:lnTo>
                <a:cubicBezTo>
                  <a:pt x="2488696" y="819151"/>
                  <a:pt x="2570502" y="960843"/>
                  <a:pt x="2621526" y="1114543"/>
                </a:cubicBezTo>
                <a:lnTo>
                  <a:pt x="2924149" y="1114535"/>
                </a:lnTo>
                <a:lnTo>
                  <a:pt x="2966129" y="1352617"/>
                </a:lnTo>
                <a:lnTo>
                  <a:pt x="2681754" y="1456113"/>
                </a:lnTo>
                <a:cubicBezTo>
                  <a:pt x="2686376" y="1617995"/>
                  <a:pt x="2657965" y="1779121"/>
                  <a:pt x="2598255" y="1929659"/>
                </a:cubicBezTo>
                <a:lnTo>
                  <a:pt x="2830082" y="2124176"/>
                </a:lnTo>
                <a:lnTo>
                  <a:pt x="2709205" y="2333542"/>
                </a:lnTo>
                <a:lnTo>
                  <a:pt x="2424835" y="2230031"/>
                </a:lnTo>
                <a:cubicBezTo>
                  <a:pt x="2324320" y="2357010"/>
                  <a:pt x="2198986" y="2462178"/>
                  <a:pt x="2056481" y="2539116"/>
                </a:cubicBezTo>
                <a:lnTo>
                  <a:pt x="2109039" y="2837141"/>
                </a:lnTo>
                <a:lnTo>
                  <a:pt x="1881863" y="2919826"/>
                </a:lnTo>
                <a:lnTo>
                  <a:pt x="1730559" y="2657743"/>
                </a:lnTo>
                <a:cubicBezTo>
                  <a:pt x="1571939" y="2690405"/>
                  <a:pt x="1408327" y="2690405"/>
                  <a:pt x="1249707" y="2657743"/>
                </a:cubicBezTo>
                <a:lnTo>
                  <a:pt x="1098403" y="2919826"/>
                </a:lnTo>
                <a:lnTo>
                  <a:pt x="871227" y="2837141"/>
                </a:lnTo>
                <a:lnTo>
                  <a:pt x="923785" y="2539117"/>
                </a:lnTo>
                <a:cubicBezTo>
                  <a:pt x="781280" y="2462179"/>
                  <a:pt x="655947" y="2357011"/>
                  <a:pt x="555431" y="2230032"/>
                </a:cubicBezTo>
                <a:lnTo>
                  <a:pt x="271061" y="2333542"/>
                </a:lnTo>
                <a:lnTo>
                  <a:pt x="150184" y="2124176"/>
                </a:lnTo>
                <a:lnTo>
                  <a:pt x="382011" y="1929660"/>
                </a:lnTo>
                <a:cubicBezTo>
                  <a:pt x="322301" y="1779122"/>
                  <a:pt x="293890" y="1617995"/>
                  <a:pt x="298512" y="1456114"/>
                </a:cubicBezTo>
                <a:lnTo>
                  <a:pt x="14137" y="1352617"/>
                </a:lnTo>
                <a:lnTo>
                  <a:pt x="56117" y="1114535"/>
                </a:lnTo>
                <a:lnTo>
                  <a:pt x="358740" y="1114543"/>
                </a:lnTo>
                <a:cubicBezTo>
                  <a:pt x="409764" y="960843"/>
                  <a:pt x="491570" y="819151"/>
                  <a:pt x="599166" y="698113"/>
                </a:cubicBezTo>
                <a:lnTo>
                  <a:pt x="447848" y="436038"/>
                </a:lnTo>
                <a:lnTo>
                  <a:pt x="633043" y="280641"/>
                </a:lnTo>
                <a:lnTo>
                  <a:pt x="864860" y="475169"/>
                </a:lnTo>
                <a:cubicBezTo>
                  <a:pt x="1002743" y="390226"/>
                  <a:pt x="1156488" y="334267"/>
                  <a:pt x="1316713" y="310708"/>
                </a:cubicBezTo>
                <a:lnTo>
                  <a:pt x="1369255" y="12681"/>
                </a:lnTo>
                <a:lnTo>
                  <a:pt x="1611011" y="12681"/>
                </a:lnTo>
                <a:lnTo>
                  <a:pt x="1663553" y="310708"/>
                </a:lnTo>
                <a:cubicBezTo>
                  <a:pt x="1823778" y="334267"/>
                  <a:pt x="1977523" y="390226"/>
                  <a:pt x="2115406" y="475169"/>
                </a:cubicBezTo>
                <a:close/>
              </a:path>
            </a:pathLst>
          </a:custGeom>
          <a:solidFill>
            <a:schemeClr val="tx2"/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660126" tIns="759073" rIns="660126" bIns="811195" numCol="1" spcCol="1270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1336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8" name="TextBox 52">
            <a:extLst>
              <a:ext uri="{FF2B5EF4-FFF2-40B4-BE49-F238E27FC236}">
                <a16:creationId xmlns:a16="http://schemas.microsoft.com/office/drawing/2014/main" id="{1B8E25AF-95E5-4B48-902C-653395B6A28E}"/>
              </a:ext>
            </a:extLst>
          </p:cNvPr>
          <p:cNvSpPr txBox="1"/>
          <p:nvPr/>
        </p:nvSpPr>
        <p:spPr>
          <a:xfrm>
            <a:off x="3670056" y="4253894"/>
            <a:ext cx="2428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cs typeface="Arial" panose="020B0604020202020204" pitchFamily="34" charset="0"/>
              </a:rPr>
              <a:t>DECENTRALIZATION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cs typeface="Arial" panose="020B0604020202020204" pitchFamily="34" charset="0"/>
            </a:endParaRPr>
          </a:p>
        </p:txBody>
      </p:sp>
      <p:sp>
        <p:nvSpPr>
          <p:cNvPr id="29" name="Freeform: Shape 5">
            <a:extLst>
              <a:ext uri="{FF2B5EF4-FFF2-40B4-BE49-F238E27FC236}">
                <a16:creationId xmlns:a16="http://schemas.microsoft.com/office/drawing/2014/main" id="{9F68F5FA-5B51-4368-B3B3-7F7C676711A3}"/>
              </a:ext>
            </a:extLst>
          </p:cNvPr>
          <p:cNvSpPr/>
          <p:nvPr/>
        </p:nvSpPr>
        <p:spPr>
          <a:xfrm>
            <a:off x="5626523" y="4494380"/>
            <a:ext cx="2286000" cy="2286000"/>
          </a:xfrm>
          <a:custGeom>
            <a:avLst/>
            <a:gdLst>
              <a:gd name="connsiteX0" fmla="*/ 2115406 w 2980266"/>
              <a:gd name="connsiteY0" fmla="*/ 475169 h 2980266"/>
              <a:gd name="connsiteX1" fmla="*/ 2347223 w 2980266"/>
              <a:gd name="connsiteY1" fmla="*/ 280641 h 2980266"/>
              <a:gd name="connsiteX2" fmla="*/ 2532418 w 2980266"/>
              <a:gd name="connsiteY2" fmla="*/ 436038 h 2980266"/>
              <a:gd name="connsiteX3" fmla="*/ 2381100 w 2980266"/>
              <a:gd name="connsiteY3" fmla="*/ 698113 h 2980266"/>
              <a:gd name="connsiteX4" fmla="*/ 2621526 w 2980266"/>
              <a:gd name="connsiteY4" fmla="*/ 1114543 h 2980266"/>
              <a:gd name="connsiteX5" fmla="*/ 2924149 w 2980266"/>
              <a:gd name="connsiteY5" fmla="*/ 1114535 h 2980266"/>
              <a:gd name="connsiteX6" fmla="*/ 2966129 w 2980266"/>
              <a:gd name="connsiteY6" fmla="*/ 1352617 h 2980266"/>
              <a:gd name="connsiteX7" fmla="*/ 2681754 w 2980266"/>
              <a:gd name="connsiteY7" fmla="*/ 1456113 h 2980266"/>
              <a:gd name="connsiteX8" fmla="*/ 2598255 w 2980266"/>
              <a:gd name="connsiteY8" fmla="*/ 1929659 h 2980266"/>
              <a:gd name="connsiteX9" fmla="*/ 2830082 w 2980266"/>
              <a:gd name="connsiteY9" fmla="*/ 2124176 h 2980266"/>
              <a:gd name="connsiteX10" fmla="*/ 2709205 w 2980266"/>
              <a:gd name="connsiteY10" fmla="*/ 2333542 h 2980266"/>
              <a:gd name="connsiteX11" fmla="*/ 2424835 w 2980266"/>
              <a:gd name="connsiteY11" fmla="*/ 2230031 h 2980266"/>
              <a:gd name="connsiteX12" fmla="*/ 2056481 w 2980266"/>
              <a:gd name="connsiteY12" fmla="*/ 2539116 h 2980266"/>
              <a:gd name="connsiteX13" fmla="*/ 2109039 w 2980266"/>
              <a:gd name="connsiteY13" fmla="*/ 2837141 h 2980266"/>
              <a:gd name="connsiteX14" fmla="*/ 1881863 w 2980266"/>
              <a:gd name="connsiteY14" fmla="*/ 2919826 h 2980266"/>
              <a:gd name="connsiteX15" fmla="*/ 1730559 w 2980266"/>
              <a:gd name="connsiteY15" fmla="*/ 2657743 h 2980266"/>
              <a:gd name="connsiteX16" fmla="*/ 1249707 w 2980266"/>
              <a:gd name="connsiteY16" fmla="*/ 2657743 h 2980266"/>
              <a:gd name="connsiteX17" fmla="*/ 1098403 w 2980266"/>
              <a:gd name="connsiteY17" fmla="*/ 2919826 h 2980266"/>
              <a:gd name="connsiteX18" fmla="*/ 871227 w 2980266"/>
              <a:gd name="connsiteY18" fmla="*/ 2837141 h 2980266"/>
              <a:gd name="connsiteX19" fmla="*/ 923785 w 2980266"/>
              <a:gd name="connsiteY19" fmla="*/ 2539117 h 2980266"/>
              <a:gd name="connsiteX20" fmla="*/ 555431 w 2980266"/>
              <a:gd name="connsiteY20" fmla="*/ 2230032 h 2980266"/>
              <a:gd name="connsiteX21" fmla="*/ 271061 w 2980266"/>
              <a:gd name="connsiteY21" fmla="*/ 2333542 h 2980266"/>
              <a:gd name="connsiteX22" fmla="*/ 150184 w 2980266"/>
              <a:gd name="connsiteY22" fmla="*/ 2124176 h 2980266"/>
              <a:gd name="connsiteX23" fmla="*/ 382011 w 2980266"/>
              <a:gd name="connsiteY23" fmla="*/ 1929660 h 2980266"/>
              <a:gd name="connsiteX24" fmla="*/ 298512 w 2980266"/>
              <a:gd name="connsiteY24" fmla="*/ 1456114 h 2980266"/>
              <a:gd name="connsiteX25" fmla="*/ 14137 w 2980266"/>
              <a:gd name="connsiteY25" fmla="*/ 1352617 h 2980266"/>
              <a:gd name="connsiteX26" fmla="*/ 56117 w 2980266"/>
              <a:gd name="connsiteY26" fmla="*/ 1114535 h 2980266"/>
              <a:gd name="connsiteX27" fmla="*/ 358740 w 2980266"/>
              <a:gd name="connsiteY27" fmla="*/ 1114543 h 2980266"/>
              <a:gd name="connsiteX28" fmla="*/ 599166 w 2980266"/>
              <a:gd name="connsiteY28" fmla="*/ 698113 h 2980266"/>
              <a:gd name="connsiteX29" fmla="*/ 447848 w 2980266"/>
              <a:gd name="connsiteY29" fmla="*/ 436038 h 2980266"/>
              <a:gd name="connsiteX30" fmla="*/ 633043 w 2980266"/>
              <a:gd name="connsiteY30" fmla="*/ 280641 h 2980266"/>
              <a:gd name="connsiteX31" fmla="*/ 864860 w 2980266"/>
              <a:gd name="connsiteY31" fmla="*/ 475169 h 2980266"/>
              <a:gd name="connsiteX32" fmla="*/ 1316713 w 2980266"/>
              <a:gd name="connsiteY32" fmla="*/ 310708 h 2980266"/>
              <a:gd name="connsiteX33" fmla="*/ 1369255 w 2980266"/>
              <a:gd name="connsiteY33" fmla="*/ 12681 h 2980266"/>
              <a:gd name="connsiteX34" fmla="*/ 1611011 w 2980266"/>
              <a:gd name="connsiteY34" fmla="*/ 12681 h 2980266"/>
              <a:gd name="connsiteX35" fmla="*/ 1663553 w 2980266"/>
              <a:gd name="connsiteY35" fmla="*/ 310708 h 2980266"/>
              <a:gd name="connsiteX36" fmla="*/ 2115406 w 2980266"/>
              <a:gd name="connsiteY36" fmla="*/ 475169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80266" h="2980266">
                <a:moveTo>
                  <a:pt x="2115406" y="475169"/>
                </a:moveTo>
                <a:lnTo>
                  <a:pt x="2347223" y="280641"/>
                </a:lnTo>
                <a:lnTo>
                  <a:pt x="2532418" y="436038"/>
                </a:lnTo>
                <a:lnTo>
                  <a:pt x="2381100" y="698113"/>
                </a:lnTo>
                <a:cubicBezTo>
                  <a:pt x="2488696" y="819151"/>
                  <a:pt x="2570502" y="960843"/>
                  <a:pt x="2621526" y="1114543"/>
                </a:cubicBezTo>
                <a:lnTo>
                  <a:pt x="2924149" y="1114535"/>
                </a:lnTo>
                <a:lnTo>
                  <a:pt x="2966129" y="1352617"/>
                </a:lnTo>
                <a:lnTo>
                  <a:pt x="2681754" y="1456113"/>
                </a:lnTo>
                <a:cubicBezTo>
                  <a:pt x="2686376" y="1617995"/>
                  <a:pt x="2657965" y="1779121"/>
                  <a:pt x="2598255" y="1929659"/>
                </a:cubicBezTo>
                <a:lnTo>
                  <a:pt x="2830082" y="2124176"/>
                </a:lnTo>
                <a:lnTo>
                  <a:pt x="2709205" y="2333542"/>
                </a:lnTo>
                <a:lnTo>
                  <a:pt x="2424835" y="2230031"/>
                </a:lnTo>
                <a:cubicBezTo>
                  <a:pt x="2324320" y="2357010"/>
                  <a:pt x="2198986" y="2462178"/>
                  <a:pt x="2056481" y="2539116"/>
                </a:cubicBezTo>
                <a:lnTo>
                  <a:pt x="2109039" y="2837141"/>
                </a:lnTo>
                <a:lnTo>
                  <a:pt x="1881863" y="2919826"/>
                </a:lnTo>
                <a:lnTo>
                  <a:pt x="1730559" y="2657743"/>
                </a:lnTo>
                <a:cubicBezTo>
                  <a:pt x="1571939" y="2690405"/>
                  <a:pt x="1408327" y="2690405"/>
                  <a:pt x="1249707" y="2657743"/>
                </a:cubicBezTo>
                <a:lnTo>
                  <a:pt x="1098403" y="2919826"/>
                </a:lnTo>
                <a:lnTo>
                  <a:pt x="871227" y="2837141"/>
                </a:lnTo>
                <a:lnTo>
                  <a:pt x="923785" y="2539117"/>
                </a:lnTo>
                <a:cubicBezTo>
                  <a:pt x="781280" y="2462179"/>
                  <a:pt x="655947" y="2357011"/>
                  <a:pt x="555431" y="2230032"/>
                </a:cubicBezTo>
                <a:lnTo>
                  <a:pt x="271061" y="2333542"/>
                </a:lnTo>
                <a:lnTo>
                  <a:pt x="150184" y="2124176"/>
                </a:lnTo>
                <a:lnTo>
                  <a:pt x="382011" y="1929660"/>
                </a:lnTo>
                <a:cubicBezTo>
                  <a:pt x="322301" y="1779122"/>
                  <a:pt x="293890" y="1617995"/>
                  <a:pt x="298512" y="1456114"/>
                </a:cubicBezTo>
                <a:lnTo>
                  <a:pt x="14137" y="1352617"/>
                </a:lnTo>
                <a:lnTo>
                  <a:pt x="56117" y="1114535"/>
                </a:lnTo>
                <a:lnTo>
                  <a:pt x="358740" y="1114543"/>
                </a:lnTo>
                <a:cubicBezTo>
                  <a:pt x="409764" y="960843"/>
                  <a:pt x="491570" y="819151"/>
                  <a:pt x="599166" y="698113"/>
                </a:cubicBezTo>
                <a:lnTo>
                  <a:pt x="447848" y="436038"/>
                </a:lnTo>
                <a:lnTo>
                  <a:pt x="633043" y="280641"/>
                </a:lnTo>
                <a:lnTo>
                  <a:pt x="864860" y="475169"/>
                </a:lnTo>
                <a:cubicBezTo>
                  <a:pt x="1002743" y="390226"/>
                  <a:pt x="1156488" y="334267"/>
                  <a:pt x="1316713" y="310708"/>
                </a:cubicBezTo>
                <a:lnTo>
                  <a:pt x="1369255" y="12681"/>
                </a:lnTo>
                <a:lnTo>
                  <a:pt x="1611011" y="12681"/>
                </a:lnTo>
                <a:lnTo>
                  <a:pt x="1663553" y="310708"/>
                </a:lnTo>
                <a:cubicBezTo>
                  <a:pt x="1823778" y="334267"/>
                  <a:pt x="1977523" y="390226"/>
                  <a:pt x="2115406" y="475169"/>
                </a:cubicBezTo>
                <a:close/>
              </a:path>
            </a:pathLst>
          </a:custGeom>
          <a:solidFill>
            <a:schemeClr val="tx2"/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660126" tIns="759073" rIns="660126" bIns="811195" numCol="1" spcCol="1270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133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800" b="1" kern="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30" name="TextBox 55">
            <a:extLst>
              <a:ext uri="{FF2B5EF4-FFF2-40B4-BE49-F238E27FC236}">
                <a16:creationId xmlns:a16="http://schemas.microsoft.com/office/drawing/2014/main" id="{1B8E25AF-95E5-4B48-902C-653395B6A28E}"/>
              </a:ext>
            </a:extLst>
          </p:cNvPr>
          <p:cNvSpPr txBox="1"/>
          <p:nvPr/>
        </p:nvSpPr>
        <p:spPr>
          <a:xfrm>
            <a:off x="5593492" y="5315061"/>
            <a:ext cx="2428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FFFFFF"/>
                </a:solidFill>
                <a:latin typeface="Georgia"/>
                <a:cs typeface="Arial" panose="020B0604020202020204" pitchFamily="34" charset="0"/>
              </a:rPr>
              <a:t>DIGITALIZATION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B8E25AF-95E5-4B48-902C-653395B6A28E}"/>
              </a:ext>
            </a:extLst>
          </p:cNvPr>
          <p:cNvSpPr txBox="1"/>
          <p:nvPr/>
        </p:nvSpPr>
        <p:spPr>
          <a:xfrm>
            <a:off x="5021992" y="2631218"/>
            <a:ext cx="2428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cs typeface="Arial" panose="020B0604020202020204" pitchFamily="34" charset="0"/>
              </a:rPr>
              <a:t>DECARBONIZATION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cs typeface="Arial" panose="020B0604020202020204" pitchFamily="34" charset="0"/>
            </a:endParaRPr>
          </a:p>
        </p:txBody>
      </p:sp>
      <p:sp>
        <p:nvSpPr>
          <p:cNvPr id="12" name="Скругленная прямоугольная выноска 18">
            <a:extLst>
              <a:ext uri="{FF2B5EF4-FFF2-40B4-BE49-F238E27FC236}">
                <a16:creationId xmlns:a16="http://schemas.microsoft.com/office/drawing/2014/main" id="{4C9DD66F-B261-4FC0-B387-F48A3975371D}"/>
              </a:ext>
            </a:extLst>
          </p:cNvPr>
          <p:cNvSpPr/>
          <p:nvPr/>
        </p:nvSpPr>
        <p:spPr>
          <a:xfrm>
            <a:off x="9160601" y="2528269"/>
            <a:ext cx="2505016" cy="821451"/>
          </a:xfrm>
          <a:prstGeom prst="wedgeRoundRectCallout">
            <a:avLst>
              <a:gd name="adj1" fmla="val -134994"/>
              <a:gd name="adj2" fmla="val 17536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chemeClr val="tx1"/>
                </a:solidFill>
              </a:rPr>
              <a:t>Увеличение доли ВИЭ</a:t>
            </a:r>
          </a:p>
        </p:txBody>
      </p:sp>
      <p:sp>
        <p:nvSpPr>
          <p:cNvPr id="13" name="Скругленная прямоугольная выноска 19">
            <a:extLst>
              <a:ext uri="{FF2B5EF4-FFF2-40B4-BE49-F238E27FC236}">
                <a16:creationId xmlns:a16="http://schemas.microsoft.com/office/drawing/2014/main" id="{A4D651F2-E9D5-4D87-B24D-DFF63324AA7E}"/>
              </a:ext>
            </a:extLst>
          </p:cNvPr>
          <p:cNvSpPr/>
          <p:nvPr/>
        </p:nvSpPr>
        <p:spPr>
          <a:xfrm>
            <a:off x="9319075" y="4253894"/>
            <a:ext cx="2505016" cy="1363671"/>
          </a:xfrm>
          <a:prstGeom prst="wedgeRoundRectCallout">
            <a:avLst>
              <a:gd name="adj1" fmla="val -105296"/>
              <a:gd name="adj2" fmla="val 58438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chemeClr val="tx1"/>
                </a:solidFill>
              </a:rPr>
              <a:t>Цифровые технологии для надежной и гибкой работы в новых условиях</a:t>
            </a:r>
          </a:p>
        </p:txBody>
      </p:sp>
      <p:sp>
        <p:nvSpPr>
          <p:cNvPr id="15" name="Скругленная прямоугольная выноска 20">
            <a:extLst>
              <a:ext uri="{FF2B5EF4-FFF2-40B4-BE49-F238E27FC236}">
                <a16:creationId xmlns:a16="http://schemas.microsoft.com/office/drawing/2014/main" id="{0DD7FE0B-4DF6-4E9E-B55F-072E62F852ED}"/>
              </a:ext>
            </a:extLst>
          </p:cNvPr>
          <p:cNvSpPr/>
          <p:nvPr/>
        </p:nvSpPr>
        <p:spPr>
          <a:xfrm>
            <a:off x="323557" y="1891231"/>
            <a:ext cx="2442301" cy="1787750"/>
          </a:xfrm>
          <a:prstGeom prst="wedgeRoundRectCallout">
            <a:avLst>
              <a:gd name="adj1" fmla="val 105411"/>
              <a:gd name="adj2" fmla="val 77930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chemeClr val="tx1"/>
                </a:solidFill>
              </a:rPr>
              <a:t>Интеграция распределенных энергоресурсов</a:t>
            </a:r>
            <a:r>
              <a:rPr lang="en-US" sz="1700" dirty="0">
                <a:solidFill>
                  <a:schemeClr val="tx1"/>
                </a:solidFill>
              </a:rPr>
              <a:t>:</a:t>
            </a:r>
            <a:br>
              <a:rPr lang="en-US" sz="1700" dirty="0">
                <a:solidFill>
                  <a:schemeClr val="tx1"/>
                </a:solidFill>
              </a:rPr>
            </a:br>
            <a:r>
              <a:rPr lang="en-US" sz="1700" dirty="0">
                <a:solidFill>
                  <a:schemeClr val="tx1"/>
                </a:solidFill>
              </a:rPr>
              <a:t>- </a:t>
            </a:r>
            <a:r>
              <a:rPr lang="ru-RU" sz="1700" dirty="0">
                <a:solidFill>
                  <a:schemeClr val="tx1"/>
                </a:solidFill>
              </a:rPr>
              <a:t>генерация</a:t>
            </a:r>
            <a:br>
              <a:rPr lang="ru-RU" sz="1700" dirty="0">
                <a:solidFill>
                  <a:schemeClr val="tx1"/>
                </a:solidFill>
              </a:rPr>
            </a:br>
            <a:r>
              <a:rPr lang="en-US" sz="1700" dirty="0">
                <a:solidFill>
                  <a:schemeClr val="tx1"/>
                </a:solidFill>
              </a:rPr>
              <a:t>- </a:t>
            </a:r>
            <a:r>
              <a:rPr lang="ru-RU" sz="1700" dirty="0" err="1">
                <a:solidFill>
                  <a:schemeClr val="tx1"/>
                </a:solidFill>
              </a:rPr>
              <a:t>микрогриды</a:t>
            </a:r>
            <a:br>
              <a:rPr lang="ru-RU" sz="1700" dirty="0">
                <a:solidFill>
                  <a:schemeClr val="tx1"/>
                </a:solidFill>
              </a:rPr>
            </a:br>
            <a:r>
              <a:rPr lang="en-US" sz="1700" dirty="0">
                <a:solidFill>
                  <a:schemeClr val="tx1"/>
                </a:solidFill>
              </a:rPr>
              <a:t>- Demand Response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424D151-D39C-4E53-BDD9-EADCC83E3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8C19-C2ED-4ED1-8238-10C071C24F2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10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Децентрализация началась за 20 лет до эпохи ВИЭ…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5083" y="6379289"/>
            <a:ext cx="8424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>
                <a:solidFill>
                  <a:schemeClr val="tx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Источник</a:t>
            </a:r>
            <a:r>
              <a:rPr lang="en-US" b="0" i="1" dirty="0">
                <a:solidFill>
                  <a:schemeClr val="tx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: </a:t>
            </a:r>
            <a:r>
              <a:rPr lang="en-US" i="1" dirty="0">
                <a:solidFill>
                  <a:schemeClr val="bg2"/>
                </a:solidFill>
              </a:rPr>
              <a:t>Diesel &amp; Gas Turbine Worldwide Power Generation Order Survey</a:t>
            </a:r>
            <a:endParaRPr lang="en-US" b="0" i="1" dirty="0">
              <a:solidFill>
                <a:schemeClr val="bg2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3DA376A6-1CC8-447B-823B-368261ADD8E4}"/>
              </a:ext>
            </a:extLst>
          </p:cNvPr>
          <p:cNvSpPr txBox="1">
            <a:spLocks/>
          </p:cNvSpPr>
          <p:nvPr/>
        </p:nvSpPr>
        <p:spPr>
          <a:xfrm>
            <a:off x="8282763" y="1916112"/>
            <a:ext cx="3685279" cy="4463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1" kern="1200">
                <a:solidFill>
                  <a:schemeClr val="tx2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000" b="1" kern="1200" spc="40" baseline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000" kern="1200" spc="40" baseline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Blip>
                <a:blip r:embed="rId2"/>
              </a:buBlip>
            </a:pPr>
            <a:r>
              <a:rPr lang="ru-RU" sz="2000" dirty="0">
                <a:latin typeface="+mj-lt"/>
              </a:rPr>
              <a:t>Новые технологии снизили эффект масштаба</a:t>
            </a:r>
            <a:endParaRPr lang="en-US" sz="2000" dirty="0">
              <a:latin typeface="+mj-lt"/>
            </a:endParaRPr>
          </a:p>
          <a:p>
            <a:pPr marL="269875" indent="-2698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Blip>
                <a:blip r:embed="rId2"/>
              </a:buBlip>
            </a:pPr>
            <a:r>
              <a:rPr lang="ru-RU" sz="2000" dirty="0">
                <a:latin typeface="+mj-lt"/>
              </a:rPr>
              <a:t>5-15 тыс. генераторов каждый год – вызов для централизованных энергосистем</a:t>
            </a:r>
          </a:p>
          <a:p>
            <a:pPr marL="269875" indent="-2698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Blip>
                <a:blip r:embed="rId2"/>
              </a:buBlip>
            </a:pPr>
            <a:r>
              <a:rPr lang="ru-RU" sz="2000" dirty="0">
                <a:latin typeface="+mj-lt"/>
              </a:rPr>
              <a:t>Стабильный рост рынка (</a:t>
            </a:r>
            <a:r>
              <a:rPr lang="en-US" sz="2000" dirty="0">
                <a:latin typeface="+mj-lt"/>
              </a:rPr>
              <a:t>CAGR 17%) </a:t>
            </a:r>
            <a:r>
              <a:rPr lang="ru-RU" sz="2000" dirty="0">
                <a:latin typeface="+mj-lt"/>
              </a:rPr>
              <a:t>до конца 2000х</a:t>
            </a:r>
            <a:endParaRPr lang="en-US" sz="2000" dirty="0">
              <a:latin typeface="+mj-lt"/>
            </a:endParaRPr>
          </a:p>
          <a:p>
            <a:pPr marL="269875" indent="-2698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Blip>
                <a:blip r:embed="rId2"/>
              </a:buBlip>
            </a:pPr>
            <a:r>
              <a:rPr lang="ru-RU" sz="2000" dirty="0">
                <a:latin typeface="+mj-lt"/>
              </a:rPr>
              <a:t>ВИЭ перехватили инициативу</a:t>
            </a:r>
            <a:endParaRPr lang="en-US" sz="2000" dirty="0">
              <a:latin typeface="+mj-lt"/>
            </a:endParaRPr>
          </a:p>
          <a:p>
            <a:pPr marL="269875" indent="-2698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Blip>
                <a:blip r:embed="rId2"/>
              </a:buBlip>
            </a:pPr>
            <a:endParaRPr lang="ru-RU" sz="2000" dirty="0">
              <a:solidFill>
                <a:schemeClr val="tx1"/>
              </a:solidFill>
              <a:latin typeface="+mj-lt"/>
            </a:endParaRPr>
          </a:p>
          <a:p>
            <a:pPr marL="177800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accent5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C2FC9B1-E872-495D-9523-5E700131FD9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3" y="1848932"/>
            <a:ext cx="7634676" cy="453035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264417-262D-480F-B962-1E9AB815F73E}"/>
              </a:ext>
            </a:extLst>
          </p:cNvPr>
          <p:cNvSpPr/>
          <p:nvPr/>
        </p:nvSpPr>
        <p:spPr>
          <a:xfrm>
            <a:off x="1828089" y="1714859"/>
            <a:ext cx="5081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+mj-lt"/>
              </a:rPr>
              <a:t>Поставки ГПА </a:t>
            </a:r>
            <a:r>
              <a:rPr lang="en-US" dirty="0">
                <a:latin typeface="+mj-lt"/>
              </a:rPr>
              <a:t>&gt;500</a:t>
            </a:r>
            <a:r>
              <a:rPr lang="ru-RU" dirty="0">
                <a:latin typeface="+mj-lt"/>
              </a:rPr>
              <a:t> кВт</a:t>
            </a:r>
            <a:r>
              <a:rPr lang="en-US" dirty="0">
                <a:latin typeface="+mj-lt"/>
              </a:rPr>
              <a:t> </a:t>
            </a:r>
            <a:r>
              <a:rPr lang="ru-RU" dirty="0">
                <a:latin typeface="+mj-lt"/>
              </a:rPr>
              <a:t>в мировой энергетике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3F08C49-E51B-46C8-9680-B2454B399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8C19-C2ED-4ED1-8238-10C071C24F2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979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…и после 2010 г. ВИЭ доминируют в развитии сектора (особенно </a:t>
            </a:r>
            <a:r>
              <a:rPr lang="en-US" dirty="0"/>
              <a:t>PV</a:t>
            </a:r>
            <a:r>
              <a:rPr lang="ru-RU" dirty="0"/>
              <a:t> и биоэнергетика)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1383" y="6379289"/>
            <a:ext cx="8097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>
                <a:solidFill>
                  <a:schemeClr val="tx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Источник</a:t>
            </a:r>
            <a:r>
              <a:rPr lang="en-US" b="0" i="1" dirty="0">
                <a:solidFill>
                  <a:schemeClr val="tx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: </a:t>
            </a:r>
            <a:r>
              <a:rPr lang="en-US" b="0" i="1" dirty="0">
                <a:solidFill>
                  <a:schemeClr val="bg2"/>
                </a:solidFill>
                <a:latin typeface="Georgia" panose="02040502050405020303" pitchFamily="18" charset="0"/>
              </a:rPr>
              <a:t>Rhodium Group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264417-262D-480F-B962-1E9AB815F73E}"/>
              </a:ext>
            </a:extLst>
          </p:cNvPr>
          <p:cNvSpPr/>
          <p:nvPr/>
        </p:nvSpPr>
        <p:spPr>
          <a:xfrm>
            <a:off x="3262374" y="1511600"/>
            <a:ext cx="5023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+mj-lt"/>
              </a:rPr>
              <a:t>Ввод распределенной генерации в США</a:t>
            </a:r>
            <a:r>
              <a:rPr lang="en-US" dirty="0">
                <a:latin typeface="+mj-lt"/>
              </a:rPr>
              <a:t>, </a:t>
            </a:r>
            <a:r>
              <a:rPr lang="ru-RU" dirty="0">
                <a:latin typeface="+mj-lt"/>
              </a:rPr>
              <a:t>ГВт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849C7B9-228B-4B6D-A4B7-852F3AF179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01" b="8057"/>
          <a:stretch/>
        </p:blipFill>
        <p:spPr>
          <a:xfrm>
            <a:off x="1213768" y="1894970"/>
            <a:ext cx="9764464" cy="44562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365EA03-DE67-4033-B02F-A8159D869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8C19-C2ED-4ED1-8238-10C071C24F2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703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Микрогенерация</a:t>
            </a:r>
            <a:r>
              <a:rPr lang="ru-RU" dirty="0"/>
              <a:t> на ВИЭ – лидер в мировой распределенной генерации…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1383" y="6379289"/>
            <a:ext cx="8097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>
                <a:solidFill>
                  <a:schemeClr val="tx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Источник</a:t>
            </a:r>
            <a:r>
              <a:rPr lang="en-US" b="0" i="1" dirty="0">
                <a:solidFill>
                  <a:schemeClr val="tx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: </a:t>
            </a:r>
            <a:r>
              <a:rPr lang="en-US" i="1" dirty="0">
                <a:solidFill>
                  <a:schemeClr val="bg2"/>
                </a:solidFill>
                <a:latin typeface="Georgia" panose="02040502050405020303" pitchFamily="18" charset="0"/>
              </a:rPr>
              <a:t>IEA Renewables 2019</a:t>
            </a:r>
            <a:endParaRPr lang="en-US" b="0" i="1" dirty="0">
              <a:solidFill>
                <a:schemeClr val="bg2"/>
              </a:solidFill>
              <a:latin typeface="Georgia" panose="02040502050405020303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264417-262D-480F-B962-1E9AB815F73E}"/>
              </a:ext>
            </a:extLst>
          </p:cNvPr>
          <p:cNvSpPr/>
          <p:nvPr/>
        </p:nvSpPr>
        <p:spPr>
          <a:xfrm>
            <a:off x="3262374" y="1511600"/>
            <a:ext cx="4591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+mj-lt"/>
              </a:rPr>
              <a:t>Ввод </a:t>
            </a:r>
            <a:r>
              <a:rPr lang="ru-RU" dirty="0" err="1">
                <a:latin typeface="+mj-lt"/>
              </a:rPr>
              <a:t>микрогенерации</a:t>
            </a:r>
            <a:r>
              <a:rPr lang="ru-RU" dirty="0">
                <a:latin typeface="+mj-lt"/>
              </a:rPr>
              <a:t> на </a:t>
            </a:r>
            <a:r>
              <a:rPr lang="en-US" dirty="0">
                <a:latin typeface="+mj-lt"/>
              </a:rPr>
              <a:t>PV </a:t>
            </a:r>
            <a:r>
              <a:rPr lang="ru-RU" dirty="0">
                <a:latin typeface="+mj-lt"/>
              </a:rPr>
              <a:t> в мире</a:t>
            </a:r>
            <a:r>
              <a:rPr lang="en-US" dirty="0">
                <a:latin typeface="+mj-lt"/>
              </a:rPr>
              <a:t>, </a:t>
            </a:r>
            <a:r>
              <a:rPr lang="ru-RU" dirty="0">
                <a:latin typeface="+mj-lt"/>
              </a:rPr>
              <a:t>ГВт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365EA03-DE67-4033-B02F-A8159D869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8C19-C2ED-4ED1-8238-10C071C24F2B}" type="slidenum">
              <a:rPr lang="ru-RU" smtClean="0"/>
              <a:t>5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881AA1-A8DB-46C5-BD4E-DF08DBBB67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76"/>
          <a:stretch/>
        </p:blipFill>
        <p:spPr>
          <a:xfrm>
            <a:off x="1007158" y="1880931"/>
            <a:ext cx="9908764" cy="443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10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…с многократным потенциалом роста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1383" y="6379289"/>
            <a:ext cx="8097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>
                <a:solidFill>
                  <a:schemeClr val="tx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Источник</a:t>
            </a:r>
            <a:r>
              <a:rPr lang="en-US" b="0" i="1" dirty="0">
                <a:solidFill>
                  <a:schemeClr val="tx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: </a:t>
            </a:r>
            <a:r>
              <a:rPr lang="en-US" i="1" dirty="0">
                <a:solidFill>
                  <a:schemeClr val="bg2"/>
                </a:solidFill>
                <a:latin typeface="Georgia" panose="02040502050405020303" pitchFamily="18" charset="0"/>
              </a:rPr>
              <a:t>IEA Renewables 2019</a:t>
            </a:r>
            <a:endParaRPr lang="en-US" b="0" i="1" dirty="0">
              <a:solidFill>
                <a:schemeClr val="bg2"/>
              </a:solidFill>
              <a:latin typeface="Georgia" panose="02040502050405020303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264417-262D-480F-B962-1E9AB815F73E}"/>
              </a:ext>
            </a:extLst>
          </p:cNvPr>
          <p:cNvSpPr/>
          <p:nvPr/>
        </p:nvSpPr>
        <p:spPr>
          <a:xfrm>
            <a:off x="2707316" y="1451524"/>
            <a:ext cx="5898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+mj-lt"/>
              </a:rPr>
              <a:t>Потенциал роста </a:t>
            </a:r>
            <a:r>
              <a:rPr lang="ru-RU" dirty="0" err="1">
                <a:latin typeface="+mj-lt"/>
              </a:rPr>
              <a:t>микрогенерации</a:t>
            </a:r>
            <a:r>
              <a:rPr lang="ru-RU" dirty="0">
                <a:latin typeface="+mj-lt"/>
              </a:rPr>
              <a:t> на </a:t>
            </a:r>
            <a:r>
              <a:rPr lang="en-US" dirty="0">
                <a:latin typeface="+mj-lt"/>
              </a:rPr>
              <a:t>PV </a:t>
            </a:r>
            <a:r>
              <a:rPr lang="ru-RU" dirty="0">
                <a:latin typeface="+mj-lt"/>
              </a:rPr>
              <a:t> в мире</a:t>
            </a:r>
            <a:r>
              <a:rPr lang="en-US" dirty="0">
                <a:latin typeface="+mj-lt"/>
              </a:rPr>
              <a:t>, </a:t>
            </a:r>
            <a:r>
              <a:rPr lang="ru-RU" dirty="0">
                <a:latin typeface="+mj-lt"/>
              </a:rPr>
              <a:t>ГВт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365EA03-DE67-4033-B02F-A8159D869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8C19-C2ED-4ED1-8238-10C071C24F2B}" type="slidenum">
              <a:rPr lang="ru-RU" smtClean="0"/>
              <a:t>6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401DD5-4D77-447D-A028-478064F3B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748" y="1903871"/>
            <a:ext cx="9565734" cy="451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61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FE7E303-1AEA-438F-9724-A2993C3569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56"/>
          <a:stretch/>
        </p:blipFill>
        <p:spPr>
          <a:xfrm>
            <a:off x="316876" y="2227293"/>
            <a:ext cx="8188313" cy="38865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Кейс ХМАО: доля собственной генерации выросла в 2 раза за 8 лет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1382" y="6379289"/>
            <a:ext cx="8494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>
                <a:solidFill>
                  <a:schemeClr val="tx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Источник</a:t>
            </a:r>
            <a:r>
              <a:rPr lang="en-US" b="0" i="1" dirty="0">
                <a:solidFill>
                  <a:schemeClr val="tx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: </a:t>
            </a:r>
            <a:r>
              <a:rPr lang="ru-RU" b="0" i="1" dirty="0">
                <a:solidFill>
                  <a:schemeClr val="tx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Центр энергетики Московской школы управления СКОЛКОВО</a:t>
            </a:r>
            <a:endParaRPr lang="en-US" b="0" i="1" dirty="0">
              <a:solidFill>
                <a:schemeClr val="tx1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3DA376A6-1CC8-447B-823B-368261ADD8E4}"/>
              </a:ext>
            </a:extLst>
          </p:cNvPr>
          <p:cNvSpPr txBox="1">
            <a:spLocks/>
          </p:cNvSpPr>
          <p:nvPr/>
        </p:nvSpPr>
        <p:spPr>
          <a:xfrm>
            <a:off x="8505189" y="2515014"/>
            <a:ext cx="3472795" cy="28934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1" kern="1200">
                <a:solidFill>
                  <a:schemeClr val="tx2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000" b="1" kern="1200" spc="40" baseline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000" kern="1200" spc="40" baseline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0000"/>
              <a:buBlip>
                <a:blip r:embed="rId3"/>
              </a:buBlip>
            </a:pPr>
            <a:r>
              <a:rPr lang="ru-RU" sz="2000" dirty="0">
                <a:latin typeface="+mj-lt"/>
              </a:rPr>
              <a:t>рост генерации электроэнергии на 80-100% обеспечен собственной генерацией нефтегазовых компаний (Сургутнефтегаз, Роснефть, Лукойл)</a:t>
            </a:r>
          </a:p>
          <a:p>
            <a:pPr marL="269875" indent="-269875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0000"/>
              <a:buBlip>
                <a:blip r:embed="rId3"/>
              </a:buBlip>
            </a:pPr>
            <a:r>
              <a:rPr lang="ru-RU" sz="2000" dirty="0">
                <a:latin typeface="+mj-lt"/>
              </a:rPr>
              <a:t>аналогичная ситуация – в других нефтегазовых регионах России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B3DBF92-1579-44BE-BCDF-CE06CF41A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8C19-C2ED-4ED1-8238-10C071C24F2B}" type="slidenum">
              <a:rPr lang="ru-RU" smtClean="0"/>
              <a:t>7</a:t>
            </a:fld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CD5BBD3-2153-4E4F-B339-0BC0F900E7C9}"/>
              </a:ext>
            </a:extLst>
          </p:cNvPr>
          <p:cNvSpPr/>
          <p:nvPr/>
        </p:nvSpPr>
        <p:spPr>
          <a:xfrm>
            <a:off x="278967" y="1714101"/>
            <a:ext cx="9202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+mj-lt"/>
              </a:rPr>
              <a:t>Генерация в ХМАО: объемы (левая ось) и доля собственной генерации (правая ось)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87B54D6-3F2C-4042-AB2F-7AD638E7657C}"/>
              </a:ext>
            </a:extLst>
          </p:cNvPr>
          <p:cNvSpPr/>
          <p:nvPr/>
        </p:nvSpPr>
        <p:spPr>
          <a:xfrm rot="16200000">
            <a:off x="-108479" y="2717794"/>
            <a:ext cx="77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+mj-lt"/>
              </a:rPr>
              <a:t>ТВт-ч</a:t>
            </a:r>
          </a:p>
        </p:txBody>
      </p:sp>
    </p:spTree>
    <p:extLst>
      <p:ext uri="{BB962C8B-B14F-4D97-AF65-F5344CB8AC3E}">
        <p14:creationId xmlns:p14="http://schemas.microsoft.com/office/powerpoint/2010/main" val="2430547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Распределенная энергетика может обеспечить от 50% потребности России в вводе генерирующих мощностей до 2035 г.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B3DBF92-1579-44BE-BCDF-CE06CF41A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8C19-C2ED-4ED1-8238-10C071C24F2B}" type="slidenum">
              <a:rPr lang="ru-RU" smtClean="0"/>
              <a:t>8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9E2A4D-6C90-44CC-B3CD-03DF2A887A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863"/>
          <a:stretch/>
        </p:blipFill>
        <p:spPr>
          <a:xfrm>
            <a:off x="681872" y="1752691"/>
            <a:ext cx="10485251" cy="3352617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C8E3718-7B23-4737-B40F-897ED7F3D27D}"/>
              </a:ext>
            </a:extLst>
          </p:cNvPr>
          <p:cNvSpPr/>
          <p:nvPr/>
        </p:nvSpPr>
        <p:spPr>
          <a:xfrm>
            <a:off x="551382" y="6379289"/>
            <a:ext cx="8494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>
                <a:solidFill>
                  <a:schemeClr val="tx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Источник</a:t>
            </a:r>
            <a:r>
              <a:rPr lang="en-US" b="0" i="1" dirty="0">
                <a:solidFill>
                  <a:schemeClr val="tx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: </a:t>
            </a:r>
            <a:r>
              <a:rPr lang="ru-RU" b="0" i="1" dirty="0">
                <a:solidFill>
                  <a:schemeClr val="tx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Центр энергетики Московской школы управления СКОЛКОВО</a:t>
            </a:r>
            <a:endParaRPr lang="en-US" b="0" i="1" dirty="0">
              <a:solidFill>
                <a:schemeClr val="tx1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CB030959-CE30-46B6-8333-EA1E02DC71AC}"/>
              </a:ext>
            </a:extLst>
          </p:cNvPr>
          <p:cNvSpPr txBox="1">
            <a:spLocks/>
          </p:cNvSpPr>
          <p:nvPr/>
        </p:nvSpPr>
        <p:spPr>
          <a:xfrm>
            <a:off x="338868" y="5023477"/>
            <a:ext cx="5921256" cy="11599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1" kern="1200">
                <a:solidFill>
                  <a:schemeClr val="tx2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000" b="1" kern="1200" spc="40" baseline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000" kern="1200" spc="40" baseline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Blip>
                <a:blip r:embed="rId3"/>
              </a:buBlip>
            </a:pPr>
            <a:r>
              <a:rPr lang="ru-RU" sz="1500" dirty="0">
                <a:latin typeface="+mj-lt"/>
              </a:rPr>
              <a:t>В 2017 г. в России – около 15 ГВт распределенной генерации (точных данных нет)</a:t>
            </a:r>
          </a:p>
          <a:p>
            <a:pPr marL="269875" indent="-269875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Blip>
                <a:blip r:embed="rId3"/>
              </a:buBlip>
            </a:pPr>
            <a:r>
              <a:rPr lang="ru-RU" sz="1500" dirty="0">
                <a:latin typeface="+mj-lt"/>
              </a:rPr>
              <a:t>Другие виды распределенной энергетики (управление спросом и др.) пока развиты незначительно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</a:pPr>
            <a:endParaRPr lang="ru-RU" sz="1500" dirty="0">
              <a:solidFill>
                <a:schemeClr val="accent5"/>
              </a:solidFill>
            </a:endParaRPr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id="{8C88F060-F601-4313-A119-6DABA709E936}"/>
              </a:ext>
            </a:extLst>
          </p:cNvPr>
          <p:cNvSpPr txBox="1">
            <a:spLocks/>
          </p:cNvSpPr>
          <p:nvPr/>
        </p:nvSpPr>
        <p:spPr>
          <a:xfrm>
            <a:off x="6440942" y="4995141"/>
            <a:ext cx="5209165" cy="11599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1" kern="1200">
                <a:solidFill>
                  <a:schemeClr val="tx2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000" b="1" kern="1200" spc="40" baseline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000" kern="1200" spc="40" baseline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Blip>
                <a:blip r:embed="rId3"/>
              </a:buBlip>
            </a:pPr>
            <a:r>
              <a:rPr lang="ru-RU" sz="1500" dirty="0">
                <a:latin typeface="+mj-lt"/>
              </a:rPr>
              <a:t>распределенная энергетика пока не рассматривается как существенный источник развития энергосистемы, скорее наоборот (оплата сетевого резерва и др.)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</a:pPr>
            <a:endParaRPr lang="ru-RU" sz="15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51722"/>
      </p:ext>
    </p:extLst>
  </p:cSld>
  <p:clrMapOvr>
    <a:masterClrMapping/>
  </p:clrMapOvr>
</p:sld>
</file>

<file path=ppt/theme/theme1.xml><?xml version="1.0" encoding="utf-8"?>
<a:theme xmlns:a="http://schemas.openxmlformats.org/drawingml/2006/main" name="SKOLKOVO template_16_9_centres">
  <a:themeElements>
    <a:clrScheme name="centres">
      <a:dk1>
        <a:srgbClr val="1362AA"/>
      </a:dk1>
      <a:lt1>
        <a:srgbClr val="FFFFFF"/>
      </a:lt1>
      <a:dk2>
        <a:srgbClr val="1E4385"/>
      </a:dk2>
      <a:lt2>
        <a:srgbClr val="67A7DE"/>
      </a:lt2>
      <a:accent1>
        <a:srgbClr val="577690"/>
      </a:accent1>
      <a:accent2>
        <a:srgbClr val="162D5E"/>
      </a:accent2>
      <a:accent3>
        <a:srgbClr val="5F676C"/>
      </a:accent3>
      <a:accent4>
        <a:srgbClr val="1E4385"/>
      </a:accent4>
      <a:accent5>
        <a:srgbClr val="000000"/>
      </a:accent5>
      <a:accent6>
        <a:srgbClr val="94B6D2"/>
      </a:accent6>
      <a:hlink>
        <a:srgbClr val="0000CC"/>
      </a:hlink>
      <a:folHlink>
        <a:srgbClr val="990099"/>
      </a:folHlink>
    </a:clrScheme>
    <a:fontScheme name="skolkovo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OLKOVO template_16_9_centres.potx" id="{628C3FC7-5FF0-4912-B41A-3136D105E89B}" vid="{D6806557-DA43-4E69-A000-27900F628386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SKOLKOVO template_16_9_centres</Template>
  <TotalTime>5904</TotalTime>
  <Words>313</Words>
  <Application>Microsoft Office PowerPoint</Application>
  <PresentationFormat>Широкоэкранный</PresentationFormat>
  <Paragraphs>45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Georgia</vt:lpstr>
      <vt:lpstr>SKOLKOVO template_16_9_centres</vt:lpstr>
      <vt:lpstr>Специальное оформление</vt:lpstr>
      <vt:lpstr>Распределенная энергетика: статус и тенденции</vt:lpstr>
      <vt:lpstr>Три “D” трансформации энергосистем</vt:lpstr>
      <vt:lpstr>Децентрализация началась за 20 лет до эпохи ВИЭ…</vt:lpstr>
      <vt:lpstr>…и после 2010 г. ВИЭ доминируют в развитии сектора (особенно PV и биоэнергетика)</vt:lpstr>
      <vt:lpstr>Микрогенерация на ВИЭ – лидер в мировой распределенной генерации…</vt:lpstr>
      <vt:lpstr>…с многократным потенциалом роста</vt:lpstr>
      <vt:lpstr>Кейс ХМАО: доля собственной генерации выросла в 2 раза за 8 лет</vt:lpstr>
      <vt:lpstr>Распределенная энергетика может обеспечить от 50% потребности России в вводе генерирующих мощностей до 2035 г.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Трансформация энергетики в России – пускать нельзя препятствовать</dc:title>
  <dc:creator>Yuriy Melnikov</dc:creator>
  <cp:lastModifiedBy>Yuriy Melnikov</cp:lastModifiedBy>
  <cp:revision>226</cp:revision>
  <dcterms:created xsi:type="dcterms:W3CDTF">2018-04-10T13:10:34Z</dcterms:created>
  <dcterms:modified xsi:type="dcterms:W3CDTF">2019-10-23T10:15:08Z</dcterms:modified>
</cp:coreProperties>
</file>