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29" r:id="rId2"/>
    <p:sldId id="448" r:id="rId3"/>
    <p:sldId id="466" r:id="rId4"/>
    <p:sldId id="468" r:id="rId5"/>
    <p:sldId id="450" r:id="rId6"/>
    <p:sldId id="435" r:id="rId7"/>
    <p:sldId id="467" r:id="rId8"/>
    <p:sldId id="470" r:id="rId9"/>
    <p:sldId id="461" r:id="rId10"/>
    <p:sldId id="453" r:id="rId11"/>
    <p:sldId id="43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CCFF"/>
    <a:srgbClr val="FFCCCC"/>
    <a:srgbClr val="CBFBC9"/>
    <a:srgbClr val="FBFAF9"/>
    <a:srgbClr val="F5F4F4"/>
    <a:srgbClr val="FBFAFC"/>
    <a:srgbClr val="F4F4F4"/>
    <a:srgbClr val="D2D6DB"/>
    <a:srgbClr val="7F8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8" autoAdjust="0"/>
    <p:restoredTop sz="86420"/>
  </p:normalViewPr>
  <p:slideViewPr>
    <p:cSldViewPr snapToGrid="0" snapToObjects="1">
      <p:cViewPr varScale="1">
        <p:scale>
          <a:sx n="78" d="100"/>
          <a:sy n="78" d="100"/>
        </p:scale>
        <p:origin x="47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75B5A-32D0-9A41-BA63-CC4FFD8FF05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2C7A5-D9B3-344E-A0AC-71D044535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61" Type="http://schemas.openxmlformats.org/officeDocument/2006/relationships/image" Target="../media/image6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856765-11D3-AA4A-9D31-0010E06E4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698"/>
            <a:ext cx="12192000" cy="684930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A7F3964-FDD6-A149-975B-8A4AEB04B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2354190"/>
            <a:ext cx="11166437" cy="1510410"/>
          </a:xfrm>
          <a:noFill/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9" name="Текст 37">
            <a:extLst>
              <a:ext uri="{FF2B5EF4-FFF2-40B4-BE49-F238E27FC236}">
                <a16:creationId xmlns="" xmlns:a16="http://schemas.microsoft.com/office/drawing/2014/main" id="{AEFF9E2B-0B56-FD47-BB8E-C15200E12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3940493"/>
            <a:ext cx="7104062" cy="677227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</a:lstStyle>
          <a:p>
            <a:r>
              <a:rPr lang="ru-RU" dirty="0"/>
              <a:t>Описание</a:t>
            </a:r>
          </a:p>
        </p:txBody>
      </p:sp>
      <p:sp>
        <p:nvSpPr>
          <p:cNvPr id="22" name="Текст 37">
            <a:extLst>
              <a:ext uri="{FF2B5EF4-FFF2-40B4-BE49-F238E27FC236}">
                <a16:creationId xmlns="" xmlns:a16="http://schemas.microsoft.com/office/drawing/2014/main" id="{0CEFBAF8-D045-F74C-B9F6-479F7905F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038" y="4672013"/>
            <a:ext cx="7104062" cy="67722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7F8593"/>
                </a:solidFill>
              </a:defRPr>
            </a:lvl1pPr>
          </a:lstStyle>
          <a:p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247953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123825" y="0"/>
            <a:ext cx="1230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E10C878-CD30-EF4F-BDE2-B5F04167F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309" y="1627631"/>
            <a:ext cx="10981041" cy="1323337"/>
          </a:xfrm>
          <a:noFill/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2" name="Текст 37">
            <a:extLst>
              <a:ext uri="{FF2B5EF4-FFF2-40B4-BE49-F238E27FC236}">
                <a16:creationId xmlns="" xmlns:a16="http://schemas.microsoft.com/office/drawing/2014/main" id="{979F5CED-1E3F-1241-B61F-E13A4AEDE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3090385"/>
            <a:ext cx="7104062" cy="677227"/>
          </a:xfrm>
        </p:spPr>
        <p:txBody>
          <a:bodyPr>
            <a:normAutofit/>
          </a:bodyPr>
          <a:lstStyle>
            <a:lvl1pPr marL="0" indent="0" algn="ctr">
              <a:buNone/>
              <a:defRPr sz="2400" b="1"/>
            </a:lvl1pPr>
          </a:lstStyle>
          <a:p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402810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B8671F4-D227-BC46-BBEE-09A9E4023186}"/>
              </a:ext>
            </a:extLst>
          </p:cNvPr>
          <p:cNvSpPr/>
          <p:nvPr userDrawn="1"/>
        </p:nvSpPr>
        <p:spPr>
          <a:xfrm>
            <a:off x="3" y="0"/>
            <a:ext cx="606249" cy="6858000"/>
          </a:xfrm>
          <a:prstGeom prst="rect">
            <a:avLst/>
          </a:prstGeom>
          <a:gradFill flip="none" rotWithShape="1">
            <a:gsLst>
              <a:gs pos="0">
                <a:srgbClr val="F9F9FA">
                  <a:lumMod val="85000"/>
                  <a:lumOff val="15000"/>
                </a:srgbClr>
              </a:gs>
              <a:gs pos="51000">
                <a:srgbClr val="EAEBEE"/>
              </a:gs>
              <a:gs pos="26000">
                <a:srgbClr val="F9F9FA"/>
              </a:gs>
              <a:gs pos="74000">
                <a:srgbClr val="D5D8DC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14F6FE0-69B3-4D46-BA2A-A274A949089B}"/>
              </a:ext>
            </a:extLst>
          </p:cNvPr>
          <p:cNvSpPr/>
          <p:nvPr userDrawn="1"/>
        </p:nvSpPr>
        <p:spPr>
          <a:xfrm rot="10800000">
            <a:off x="11592730" y="0"/>
            <a:ext cx="606249" cy="6858000"/>
          </a:xfrm>
          <a:prstGeom prst="rect">
            <a:avLst/>
          </a:prstGeom>
          <a:gradFill flip="none" rotWithShape="1">
            <a:gsLst>
              <a:gs pos="0">
                <a:srgbClr val="F9F9FA">
                  <a:lumMod val="85000"/>
                  <a:lumOff val="15000"/>
                </a:srgbClr>
              </a:gs>
              <a:gs pos="51000">
                <a:srgbClr val="EAEBEE"/>
              </a:gs>
              <a:gs pos="26000">
                <a:srgbClr val="F9F9FA"/>
              </a:gs>
              <a:gs pos="74000">
                <a:srgbClr val="D5D8DC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пустой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606249" y="1175657"/>
            <a:ext cx="11012101" cy="49546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1D2B73D-46B0-004E-905E-D102F57C2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7906"/>
          <a:stretch/>
        </p:blipFill>
        <p:spPr>
          <a:xfrm>
            <a:off x="95453" y="0"/>
            <a:ext cx="613317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3602175-3C79-DD40-BC40-DAF135D5DD7B}"/>
              </a:ext>
            </a:extLst>
          </p:cNvPr>
          <p:cNvSpPr/>
          <p:nvPr userDrawn="1"/>
        </p:nvSpPr>
        <p:spPr>
          <a:xfrm>
            <a:off x="10085696" y="6284951"/>
            <a:ext cx="1507034" cy="432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3EC29F6-D741-6949-ADD7-397A07289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606249" y="1175657"/>
            <a:ext cx="11012101" cy="49546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пустой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ик 10">
            <a:extLst>
              <a:ext uri="{FF2B5EF4-FFF2-40B4-BE49-F238E27FC236}">
                <a16:creationId xmlns="" xmlns:a16="http://schemas.microsoft.com/office/drawing/2014/main" id="{685E16A3-47C9-FA43-A45E-3A85162364A3}"/>
              </a:ext>
            </a:extLst>
          </p:cNvPr>
          <p:cNvSpPr/>
          <p:nvPr userDrawn="1"/>
        </p:nvSpPr>
        <p:spPr>
          <a:xfrm rot="2657509">
            <a:off x="554725" y="-604848"/>
            <a:ext cx="521670" cy="2880696"/>
          </a:xfrm>
          <a:custGeom>
            <a:avLst/>
            <a:gdLst>
              <a:gd name="connsiteX0" fmla="*/ 0 w 514828"/>
              <a:gd name="connsiteY0" fmla="*/ 0 h 6934450"/>
              <a:gd name="connsiteX1" fmla="*/ 514828 w 514828"/>
              <a:gd name="connsiteY1" fmla="*/ 0 h 6934450"/>
              <a:gd name="connsiteX2" fmla="*/ 514828 w 514828"/>
              <a:gd name="connsiteY2" fmla="*/ 6934450 h 6934450"/>
              <a:gd name="connsiteX3" fmla="*/ 0 w 514828"/>
              <a:gd name="connsiteY3" fmla="*/ 6934450 h 6934450"/>
              <a:gd name="connsiteX4" fmla="*/ 0 w 514828"/>
              <a:gd name="connsiteY4" fmla="*/ 0 h 6934450"/>
              <a:gd name="connsiteX0" fmla="*/ 0 w 515258"/>
              <a:gd name="connsiteY0" fmla="*/ 0 h 6934450"/>
              <a:gd name="connsiteX1" fmla="*/ 514828 w 515258"/>
              <a:gd name="connsiteY1" fmla="*/ 0 h 6934450"/>
              <a:gd name="connsiteX2" fmla="*/ 515258 w 515258"/>
              <a:gd name="connsiteY2" fmla="*/ 5558298 h 6934450"/>
              <a:gd name="connsiteX3" fmla="*/ 0 w 515258"/>
              <a:gd name="connsiteY3" fmla="*/ 6934450 h 6934450"/>
              <a:gd name="connsiteX4" fmla="*/ 0 w 515258"/>
              <a:gd name="connsiteY4" fmla="*/ 0 h 6934450"/>
              <a:gd name="connsiteX0" fmla="*/ 1199 w 516457"/>
              <a:gd name="connsiteY0" fmla="*/ 0 h 5558298"/>
              <a:gd name="connsiteX1" fmla="*/ 516027 w 516457"/>
              <a:gd name="connsiteY1" fmla="*/ 0 h 5558298"/>
              <a:gd name="connsiteX2" fmla="*/ 516457 w 516457"/>
              <a:gd name="connsiteY2" fmla="*/ 5558298 h 5558298"/>
              <a:gd name="connsiteX3" fmla="*/ 0 w 516457"/>
              <a:gd name="connsiteY3" fmla="*/ 5019422 h 5558298"/>
              <a:gd name="connsiteX4" fmla="*/ 1199 w 516457"/>
              <a:gd name="connsiteY4" fmla="*/ 0 h 5558298"/>
              <a:gd name="connsiteX0" fmla="*/ 20 w 521261"/>
              <a:gd name="connsiteY0" fmla="*/ 3166745 h 5558298"/>
              <a:gd name="connsiteX1" fmla="*/ 520831 w 521261"/>
              <a:gd name="connsiteY1" fmla="*/ 0 h 5558298"/>
              <a:gd name="connsiteX2" fmla="*/ 521261 w 521261"/>
              <a:gd name="connsiteY2" fmla="*/ 5558298 h 5558298"/>
              <a:gd name="connsiteX3" fmla="*/ 4804 w 521261"/>
              <a:gd name="connsiteY3" fmla="*/ 5019422 h 5558298"/>
              <a:gd name="connsiteX4" fmla="*/ 20 w 521261"/>
              <a:gd name="connsiteY4" fmla="*/ 3166745 h 5558298"/>
              <a:gd name="connsiteX0" fmla="*/ 20 w 521261"/>
              <a:gd name="connsiteY0" fmla="*/ 505722 h 2897275"/>
              <a:gd name="connsiteX1" fmla="*/ 512811 w 521261"/>
              <a:gd name="connsiteY1" fmla="*/ 0 h 2897275"/>
              <a:gd name="connsiteX2" fmla="*/ 521261 w 521261"/>
              <a:gd name="connsiteY2" fmla="*/ 2897275 h 2897275"/>
              <a:gd name="connsiteX3" fmla="*/ 4804 w 521261"/>
              <a:gd name="connsiteY3" fmla="*/ 2358399 h 2897275"/>
              <a:gd name="connsiteX4" fmla="*/ 20 w 521261"/>
              <a:gd name="connsiteY4" fmla="*/ 505722 h 2897275"/>
              <a:gd name="connsiteX0" fmla="*/ 18 w 522078"/>
              <a:gd name="connsiteY0" fmla="*/ 572032 h 2897275"/>
              <a:gd name="connsiteX1" fmla="*/ 513628 w 522078"/>
              <a:gd name="connsiteY1" fmla="*/ 0 h 2897275"/>
              <a:gd name="connsiteX2" fmla="*/ 522078 w 522078"/>
              <a:gd name="connsiteY2" fmla="*/ 2897275 h 2897275"/>
              <a:gd name="connsiteX3" fmla="*/ 5621 w 522078"/>
              <a:gd name="connsiteY3" fmla="*/ 2358399 h 2897275"/>
              <a:gd name="connsiteX4" fmla="*/ 18 w 522078"/>
              <a:gd name="connsiteY4" fmla="*/ 572032 h 2897275"/>
              <a:gd name="connsiteX0" fmla="*/ 20 w 521670"/>
              <a:gd name="connsiteY0" fmla="*/ 538877 h 2897275"/>
              <a:gd name="connsiteX1" fmla="*/ 513220 w 521670"/>
              <a:gd name="connsiteY1" fmla="*/ 0 h 2897275"/>
              <a:gd name="connsiteX2" fmla="*/ 521670 w 521670"/>
              <a:gd name="connsiteY2" fmla="*/ 2897275 h 2897275"/>
              <a:gd name="connsiteX3" fmla="*/ 5213 w 521670"/>
              <a:gd name="connsiteY3" fmla="*/ 2358399 h 2897275"/>
              <a:gd name="connsiteX4" fmla="*/ 20 w 521670"/>
              <a:gd name="connsiteY4" fmla="*/ 538877 h 2897275"/>
              <a:gd name="connsiteX0" fmla="*/ 20 w 521670"/>
              <a:gd name="connsiteY0" fmla="*/ 522298 h 2880696"/>
              <a:gd name="connsiteX1" fmla="*/ 513015 w 521670"/>
              <a:gd name="connsiteY1" fmla="*/ 0 h 2880696"/>
              <a:gd name="connsiteX2" fmla="*/ 521670 w 521670"/>
              <a:gd name="connsiteY2" fmla="*/ 2880696 h 2880696"/>
              <a:gd name="connsiteX3" fmla="*/ 5213 w 521670"/>
              <a:gd name="connsiteY3" fmla="*/ 2341820 h 2880696"/>
              <a:gd name="connsiteX4" fmla="*/ 20 w 521670"/>
              <a:gd name="connsiteY4" fmla="*/ 522298 h 288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670" h="2880696">
                <a:moveTo>
                  <a:pt x="20" y="522298"/>
                </a:moveTo>
                <a:lnTo>
                  <a:pt x="513015" y="0"/>
                </a:lnTo>
                <a:cubicBezTo>
                  <a:pt x="513158" y="1852766"/>
                  <a:pt x="521527" y="1027930"/>
                  <a:pt x="521670" y="2880696"/>
                </a:cubicBezTo>
                <a:lnTo>
                  <a:pt x="5213" y="2341820"/>
                </a:lnTo>
                <a:cubicBezTo>
                  <a:pt x="5613" y="668679"/>
                  <a:pt x="-380" y="2195439"/>
                  <a:pt x="20" y="522298"/>
                </a:cubicBezTo>
                <a:close/>
              </a:path>
            </a:pathLst>
          </a:custGeom>
          <a:solidFill>
            <a:srgbClr val="D2D6DB">
              <a:alpha val="40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Прямоугольник 13">
            <a:extLst>
              <a:ext uri="{FF2B5EF4-FFF2-40B4-BE49-F238E27FC236}">
                <a16:creationId xmlns="" xmlns:a16="http://schemas.microsoft.com/office/drawing/2014/main" id="{35544FEC-8718-3E44-8A25-698C33A2435A}"/>
              </a:ext>
            </a:extLst>
          </p:cNvPr>
          <p:cNvSpPr/>
          <p:nvPr userDrawn="1"/>
        </p:nvSpPr>
        <p:spPr>
          <a:xfrm rot="2657509">
            <a:off x="-104277" y="-440863"/>
            <a:ext cx="648326" cy="1363533"/>
          </a:xfrm>
          <a:custGeom>
            <a:avLst/>
            <a:gdLst>
              <a:gd name="connsiteX0" fmla="*/ 0 w 745446"/>
              <a:gd name="connsiteY0" fmla="*/ 0 h 6934450"/>
              <a:gd name="connsiteX1" fmla="*/ 745446 w 745446"/>
              <a:gd name="connsiteY1" fmla="*/ 0 h 6934450"/>
              <a:gd name="connsiteX2" fmla="*/ 745446 w 745446"/>
              <a:gd name="connsiteY2" fmla="*/ 6934450 h 6934450"/>
              <a:gd name="connsiteX3" fmla="*/ 0 w 745446"/>
              <a:gd name="connsiteY3" fmla="*/ 6934450 h 6934450"/>
              <a:gd name="connsiteX4" fmla="*/ 0 w 745446"/>
              <a:gd name="connsiteY4" fmla="*/ 0 h 6934450"/>
              <a:gd name="connsiteX0" fmla="*/ 0 w 745446"/>
              <a:gd name="connsiteY0" fmla="*/ 0 h 6934450"/>
              <a:gd name="connsiteX1" fmla="*/ 737004 w 745446"/>
              <a:gd name="connsiteY1" fmla="*/ 3365677 h 6934450"/>
              <a:gd name="connsiteX2" fmla="*/ 745446 w 745446"/>
              <a:gd name="connsiteY2" fmla="*/ 6934450 h 6934450"/>
              <a:gd name="connsiteX3" fmla="*/ 0 w 745446"/>
              <a:gd name="connsiteY3" fmla="*/ 6934450 h 6934450"/>
              <a:gd name="connsiteX4" fmla="*/ 0 w 745446"/>
              <a:gd name="connsiteY4" fmla="*/ 0 h 6934450"/>
              <a:gd name="connsiteX0" fmla="*/ 91218 w 745446"/>
              <a:gd name="connsiteY0" fmla="*/ 656149 h 3568773"/>
              <a:gd name="connsiteX1" fmla="*/ 737004 w 745446"/>
              <a:gd name="connsiteY1" fmla="*/ 0 h 3568773"/>
              <a:gd name="connsiteX2" fmla="*/ 745446 w 745446"/>
              <a:gd name="connsiteY2" fmla="*/ 3568773 h 3568773"/>
              <a:gd name="connsiteX3" fmla="*/ 0 w 745446"/>
              <a:gd name="connsiteY3" fmla="*/ 3568773 h 3568773"/>
              <a:gd name="connsiteX4" fmla="*/ 91218 w 745446"/>
              <a:gd name="connsiteY4" fmla="*/ 656149 h 3568773"/>
              <a:gd name="connsiteX0" fmla="*/ 91218 w 739544"/>
              <a:gd name="connsiteY0" fmla="*/ 656149 h 3568773"/>
              <a:gd name="connsiteX1" fmla="*/ 737004 w 739544"/>
              <a:gd name="connsiteY1" fmla="*/ 0 h 3568773"/>
              <a:gd name="connsiteX2" fmla="*/ 739544 w 739544"/>
              <a:gd name="connsiteY2" fmla="*/ 1363533 h 3568773"/>
              <a:gd name="connsiteX3" fmla="*/ 0 w 739544"/>
              <a:gd name="connsiteY3" fmla="*/ 3568773 h 3568773"/>
              <a:gd name="connsiteX4" fmla="*/ 91218 w 739544"/>
              <a:gd name="connsiteY4" fmla="*/ 656149 h 3568773"/>
              <a:gd name="connsiteX0" fmla="*/ 0 w 648326"/>
              <a:gd name="connsiteY0" fmla="*/ 656149 h 1363533"/>
              <a:gd name="connsiteX1" fmla="*/ 645786 w 648326"/>
              <a:gd name="connsiteY1" fmla="*/ 0 h 1363533"/>
              <a:gd name="connsiteX2" fmla="*/ 648326 w 648326"/>
              <a:gd name="connsiteY2" fmla="*/ 1363533 h 1363533"/>
              <a:gd name="connsiteX3" fmla="*/ 10748 w 648326"/>
              <a:gd name="connsiteY3" fmla="*/ 685079 h 1363533"/>
              <a:gd name="connsiteX4" fmla="*/ 0 w 648326"/>
              <a:gd name="connsiteY4" fmla="*/ 656149 h 13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326" h="1363533">
                <a:moveTo>
                  <a:pt x="0" y="656149"/>
                </a:moveTo>
                <a:lnTo>
                  <a:pt x="645786" y="0"/>
                </a:lnTo>
                <a:cubicBezTo>
                  <a:pt x="646633" y="454511"/>
                  <a:pt x="647479" y="909022"/>
                  <a:pt x="648326" y="1363533"/>
                </a:cubicBezTo>
                <a:lnTo>
                  <a:pt x="10748" y="685079"/>
                </a:lnTo>
                <a:lnTo>
                  <a:pt x="0" y="656149"/>
                </a:lnTo>
                <a:close/>
              </a:path>
            </a:pathLst>
          </a:custGeom>
          <a:solidFill>
            <a:srgbClr val="D2D6DB">
              <a:alpha val="55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Прямоугольник 14">
            <a:extLst>
              <a:ext uri="{FF2B5EF4-FFF2-40B4-BE49-F238E27FC236}">
                <a16:creationId xmlns="" xmlns:a16="http://schemas.microsoft.com/office/drawing/2014/main" id="{B1C4A6E6-B7F2-5449-ADBC-74A87FA170C8}"/>
              </a:ext>
            </a:extLst>
          </p:cNvPr>
          <p:cNvSpPr/>
          <p:nvPr userDrawn="1"/>
        </p:nvSpPr>
        <p:spPr>
          <a:xfrm rot="2657509">
            <a:off x="1065970" y="-607067"/>
            <a:ext cx="210352" cy="3610116"/>
          </a:xfrm>
          <a:custGeom>
            <a:avLst/>
            <a:gdLst>
              <a:gd name="connsiteX0" fmla="*/ 0 w 212657"/>
              <a:gd name="connsiteY0" fmla="*/ 0 h 6934450"/>
              <a:gd name="connsiteX1" fmla="*/ 212657 w 212657"/>
              <a:gd name="connsiteY1" fmla="*/ 0 h 6934450"/>
              <a:gd name="connsiteX2" fmla="*/ 212657 w 212657"/>
              <a:gd name="connsiteY2" fmla="*/ 6934450 h 6934450"/>
              <a:gd name="connsiteX3" fmla="*/ 0 w 212657"/>
              <a:gd name="connsiteY3" fmla="*/ 6934450 h 6934450"/>
              <a:gd name="connsiteX4" fmla="*/ 0 w 212657"/>
              <a:gd name="connsiteY4" fmla="*/ 0 h 6934450"/>
              <a:gd name="connsiteX0" fmla="*/ 0 w 212657"/>
              <a:gd name="connsiteY0" fmla="*/ 0 h 6934450"/>
              <a:gd name="connsiteX1" fmla="*/ 212657 w 212657"/>
              <a:gd name="connsiteY1" fmla="*/ 0 h 6934450"/>
              <a:gd name="connsiteX2" fmla="*/ 210013 w 212657"/>
              <a:gd name="connsiteY2" fmla="*/ 5806964 h 6934450"/>
              <a:gd name="connsiteX3" fmla="*/ 0 w 212657"/>
              <a:gd name="connsiteY3" fmla="*/ 6934450 h 6934450"/>
              <a:gd name="connsiteX4" fmla="*/ 0 w 212657"/>
              <a:gd name="connsiteY4" fmla="*/ 0 h 6934450"/>
              <a:gd name="connsiteX0" fmla="*/ 0 w 212657"/>
              <a:gd name="connsiteY0" fmla="*/ 0 h 5806964"/>
              <a:gd name="connsiteX1" fmla="*/ 212657 w 212657"/>
              <a:gd name="connsiteY1" fmla="*/ 0 h 5806964"/>
              <a:gd name="connsiteX2" fmla="*/ 210013 w 212657"/>
              <a:gd name="connsiteY2" fmla="*/ 5806964 h 5806964"/>
              <a:gd name="connsiteX3" fmla="*/ 21 w 212657"/>
              <a:gd name="connsiteY3" fmla="*/ 5591455 h 5806964"/>
              <a:gd name="connsiteX4" fmla="*/ 0 w 212657"/>
              <a:gd name="connsiteY4" fmla="*/ 0 h 5806964"/>
              <a:gd name="connsiteX0" fmla="*/ 3014 w 212637"/>
              <a:gd name="connsiteY0" fmla="*/ 2437327 h 5806964"/>
              <a:gd name="connsiteX1" fmla="*/ 212637 w 212637"/>
              <a:gd name="connsiteY1" fmla="*/ 0 h 5806964"/>
              <a:gd name="connsiteX2" fmla="*/ 209993 w 212637"/>
              <a:gd name="connsiteY2" fmla="*/ 5806964 h 5806964"/>
              <a:gd name="connsiteX3" fmla="*/ 1 w 212637"/>
              <a:gd name="connsiteY3" fmla="*/ 5591455 h 5806964"/>
              <a:gd name="connsiteX4" fmla="*/ 3014 w 212637"/>
              <a:gd name="connsiteY4" fmla="*/ 2437327 h 5806964"/>
              <a:gd name="connsiteX0" fmla="*/ 3014 w 210352"/>
              <a:gd name="connsiteY0" fmla="*/ 240479 h 3610116"/>
              <a:gd name="connsiteX1" fmla="*/ 210352 w 210352"/>
              <a:gd name="connsiteY1" fmla="*/ 0 h 3610116"/>
              <a:gd name="connsiteX2" fmla="*/ 209993 w 210352"/>
              <a:gd name="connsiteY2" fmla="*/ 3610116 h 3610116"/>
              <a:gd name="connsiteX3" fmla="*/ 1 w 210352"/>
              <a:gd name="connsiteY3" fmla="*/ 3394607 h 3610116"/>
              <a:gd name="connsiteX4" fmla="*/ 3014 w 210352"/>
              <a:gd name="connsiteY4" fmla="*/ 240479 h 361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52" h="3610116">
                <a:moveTo>
                  <a:pt x="3014" y="240479"/>
                </a:moveTo>
                <a:lnTo>
                  <a:pt x="210352" y="0"/>
                </a:lnTo>
                <a:cubicBezTo>
                  <a:pt x="209471" y="1935655"/>
                  <a:pt x="210874" y="1674461"/>
                  <a:pt x="209993" y="3610116"/>
                </a:cubicBezTo>
                <a:lnTo>
                  <a:pt x="1" y="3394607"/>
                </a:lnTo>
                <a:cubicBezTo>
                  <a:pt x="-6" y="1530789"/>
                  <a:pt x="3021" y="2104297"/>
                  <a:pt x="3014" y="240479"/>
                </a:cubicBezTo>
                <a:close/>
              </a:path>
            </a:pathLst>
          </a:custGeom>
          <a:solidFill>
            <a:srgbClr val="D2D6DB">
              <a:alpha val="18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Прямоугольник 15">
            <a:extLst>
              <a:ext uri="{FF2B5EF4-FFF2-40B4-BE49-F238E27FC236}">
                <a16:creationId xmlns="" xmlns:a16="http://schemas.microsoft.com/office/drawing/2014/main" id="{1F14F3F6-62B2-A94E-9FC2-E2A62DE17A1D}"/>
              </a:ext>
            </a:extLst>
          </p:cNvPr>
          <p:cNvSpPr/>
          <p:nvPr userDrawn="1"/>
        </p:nvSpPr>
        <p:spPr>
          <a:xfrm rot="2657509">
            <a:off x="1099119" y="-1450107"/>
            <a:ext cx="1436677" cy="6660815"/>
          </a:xfrm>
          <a:custGeom>
            <a:avLst/>
            <a:gdLst>
              <a:gd name="connsiteX0" fmla="*/ 0 w 1433224"/>
              <a:gd name="connsiteY0" fmla="*/ 0 h 6934450"/>
              <a:gd name="connsiteX1" fmla="*/ 1433224 w 1433224"/>
              <a:gd name="connsiteY1" fmla="*/ 0 h 6934450"/>
              <a:gd name="connsiteX2" fmla="*/ 1433224 w 1433224"/>
              <a:gd name="connsiteY2" fmla="*/ 6934450 h 6934450"/>
              <a:gd name="connsiteX3" fmla="*/ 0 w 1433224"/>
              <a:gd name="connsiteY3" fmla="*/ 6934450 h 6934450"/>
              <a:gd name="connsiteX4" fmla="*/ 0 w 1433224"/>
              <a:gd name="connsiteY4" fmla="*/ 0 h 6934450"/>
              <a:gd name="connsiteX0" fmla="*/ 6732 w 1433224"/>
              <a:gd name="connsiteY0" fmla="*/ 1467432 h 6934450"/>
              <a:gd name="connsiteX1" fmla="*/ 1433224 w 1433224"/>
              <a:gd name="connsiteY1" fmla="*/ 0 h 6934450"/>
              <a:gd name="connsiteX2" fmla="*/ 1433224 w 1433224"/>
              <a:gd name="connsiteY2" fmla="*/ 6934450 h 6934450"/>
              <a:gd name="connsiteX3" fmla="*/ 0 w 1433224"/>
              <a:gd name="connsiteY3" fmla="*/ 6934450 h 6934450"/>
              <a:gd name="connsiteX4" fmla="*/ 6732 w 1433224"/>
              <a:gd name="connsiteY4" fmla="*/ 1467432 h 6934450"/>
              <a:gd name="connsiteX0" fmla="*/ 6732 w 1440182"/>
              <a:gd name="connsiteY0" fmla="*/ 1359575 h 6826593"/>
              <a:gd name="connsiteX1" fmla="*/ 1440182 w 1440182"/>
              <a:gd name="connsiteY1" fmla="*/ 0 h 6826593"/>
              <a:gd name="connsiteX2" fmla="*/ 1433224 w 1440182"/>
              <a:gd name="connsiteY2" fmla="*/ 6826593 h 6826593"/>
              <a:gd name="connsiteX3" fmla="*/ 0 w 1440182"/>
              <a:gd name="connsiteY3" fmla="*/ 6826593 h 6826593"/>
              <a:gd name="connsiteX4" fmla="*/ 6732 w 1440182"/>
              <a:gd name="connsiteY4" fmla="*/ 1359575 h 6826593"/>
              <a:gd name="connsiteX0" fmla="*/ 6322 w 1440182"/>
              <a:gd name="connsiteY0" fmla="*/ 1392731 h 6826593"/>
              <a:gd name="connsiteX1" fmla="*/ 1440182 w 1440182"/>
              <a:gd name="connsiteY1" fmla="*/ 0 h 6826593"/>
              <a:gd name="connsiteX2" fmla="*/ 1433224 w 1440182"/>
              <a:gd name="connsiteY2" fmla="*/ 6826593 h 6826593"/>
              <a:gd name="connsiteX3" fmla="*/ 0 w 1440182"/>
              <a:gd name="connsiteY3" fmla="*/ 6826593 h 6826593"/>
              <a:gd name="connsiteX4" fmla="*/ 6322 w 1440182"/>
              <a:gd name="connsiteY4" fmla="*/ 1392731 h 6826593"/>
              <a:gd name="connsiteX0" fmla="*/ 6322 w 1440182"/>
              <a:gd name="connsiteY0" fmla="*/ 1392731 h 6826593"/>
              <a:gd name="connsiteX1" fmla="*/ 1440182 w 1440182"/>
              <a:gd name="connsiteY1" fmla="*/ 0 h 6826593"/>
              <a:gd name="connsiteX2" fmla="*/ 1435273 w 1440182"/>
              <a:gd name="connsiteY2" fmla="*/ 6660815 h 6826593"/>
              <a:gd name="connsiteX3" fmla="*/ 0 w 1440182"/>
              <a:gd name="connsiteY3" fmla="*/ 6826593 h 6826593"/>
              <a:gd name="connsiteX4" fmla="*/ 6322 w 1440182"/>
              <a:gd name="connsiteY4" fmla="*/ 1392731 h 6826593"/>
              <a:gd name="connsiteX0" fmla="*/ 2817 w 1436677"/>
              <a:gd name="connsiteY0" fmla="*/ 1392731 h 6660815"/>
              <a:gd name="connsiteX1" fmla="*/ 1436677 w 1436677"/>
              <a:gd name="connsiteY1" fmla="*/ 0 h 6660815"/>
              <a:gd name="connsiteX2" fmla="*/ 1431768 w 1436677"/>
              <a:gd name="connsiteY2" fmla="*/ 6660815 h 6660815"/>
              <a:gd name="connsiteX3" fmla="*/ 0 w 1436677"/>
              <a:gd name="connsiteY3" fmla="*/ 5201777 h 6660815"/>
              <a:gd name="connsiteX4" fmla="*/ 2817 w 1436677"/>
              <a:gd name="connsiteY4" fmla="*/ 1392731 h 66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77" h="6660815">
                <a:moveTo>
                  <a:pt x="2817" y="1392731"/>
                </a:moveTo>
                <a:lnTo>
                  <a:pt x="1436677" y="0"/>
                </a:lnTo>
                <a:cubicBezTo>
                  <a:pt x="1434358" y="2275531"/>
                  <a:pt x="1434087" y="4385284"/>
                  <a:pt x="1431768" y="6660815"/>
                </a:cubicBezTo>
                <a:lnTo>
                  <a:pt x="0" y="5201777"/>
                </a:lnTo>
                <a:cubicBezTo>
                  <a:pt x="2107" y="3390490"/>
                  <a:pt x="710" y="3204018"/>
                  <a:pt x="2817" y="1392731"/>
                </a:cubicBezTo>
                <a:close/>
              </a:path>
            </a:pathLst>
          </a:custGeom>
          <a:solidFill>
            <a:srgbClr val="D2D6DB">
              <a:alpha val="11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пустой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606249" y="1175657"/>
            <a:ext cx="11012101" cy="49546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6C3520-36B4-7C43-84C5-AC4EF0BDE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554" y="0"/>
            <a:ext cx="58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ый слайд 3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С ПОДЗАГОЛОВКОМ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249" y="1947262"/>
            <a:ext cx="11012101" cy="4183082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124DC1-F753-BC45-A6CF-6E1DDAE93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554" y="0"/>
            <a:ext cx="58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ез ф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831BC56-8772-8E46-88F7-8712AA1B86C4}"/>
              </a:ext>
            </a:extLst>
          </p:cNvPr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ПУСТОЙ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6AF643DF-09A8-D24D-912F-192DF5A8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249" y="1175657"/>
            <a:ext cx="11012101" cy="49546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4808EE-64AB-064C-8F28-DB3C77C89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С ПОДЗАГОЛОВКОМ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Диаграмма 12"/>
          <p:cNvSpPr>
            <a:spLocks noGrp="1"/>
          </p:cNvSpPr>
          <p:nvPr>
            <p:ph type="chart" sz="quarter" idx="13"/>
          </p:nvPr>
        </p:nvSpPr>
        <p:spPr>
          <a:xfrm>
            <a:off x="606249" y="2097087"/>
            <a:ext cx="11012100" cy="396886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9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СРАВНЕНИЕ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606249" y="1066646"/>
            <a:ext cx="5181600" cy="724842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51865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6249" y="1948297"/>
            <a:ext cx="5181600" cy="3982746"/>
          </a:xfrm>
        </p:spPr>
        <p:txBody>
          <a:bodyPr anchor="t"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6441695" y="1072687"/>
            <a:ext cx="5181600" cy="724842"/>
          </a:xfrm>
          <a:prstGeom prst="rect">
            <a:avLst/>
          </a:prstGeom>
          <a:solidFill>
            <a:srgbClr val="F5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436750" y="1072687"/>
            <a:ext cx="51865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1"/>
          </p:nvPr>
        </p:nvSpPr>
        <p:spPr>
          <a:xfrm>
            <a:off x="6441695" y="1954338"/>
            <a:ext cx="5181600" cy="3982746"/>
          </a:xfrm>
        </p:spPr>
        <p:txBody>
          <a:bodyPr anchor="t"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C689BC-94D8-1F43-8C1C-BC54E2CEB59C}"/>
              </a:ext>
            </a:extLst>
          </p:cNvPr>
          <p:cNvSpPr/>
          <p:nvPr userDrawn="1"/>
        </p:nvSpPr>
        <p:spPr>
          <a:xfrm>
            <a:off x="5787849" y="1066645"/>
            <a:ext cx="648901" cy="5148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  <a:noFill/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СЛАЙД С ПОДЗАГОЛОВКОМ 2 ОБЪЕКТА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0AA3E35-B6B9-5349-92BD-BCEF582ADF27}"/>
              </a:ext>
            </a:extLst>
          </p:cNvPr>
          <p:cNvSpPr/>
          <p:nvPr userDrawn="1"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77C2B057-5EC9-094F-B5CE-88A7081355B4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5C150B5-A5F8-324B-BA1E-BE4DB1674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6249" y="2083203"/>
            <a:ext cx="5181600" cy="398274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0"/>
          </p:nvPr>
        </p:nvSpPr>
        <p:spPr>
          <a:xfrm>
            <a:off x="6436749" y="2083203"/>
            <a:ext cx="5181600" cy="398274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1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5">
            <a:extLst>
              <a:ext uri="{FF2B5EF4-FFF2-40B4-BE49-F238E27FC236}">
                <a16:creationId xmlns="" xmlns:a16="http://schemas.microsoft.com/office/drawing/2014/main" id="{C85B21A2-E990-DA45-A3E9-EE3DC95F4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0FDADEC-AE0A-2846-A5A2-EEF6A7E0B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2" y="2581638"/>
            <a:ext cx="575231" cy="576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B14573E3-4F40-C649-9396-B2C0B22E1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2" y="1915428"/>
            <a:ext cx="576000" cy="57600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6313735C-5774-4345-AE8A-353EE4C815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9" y="1915428"/>
            <a:ext cx="572650" cy="576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5082C79D-D194-D443-8210-9C4CF64B56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1" y="5167081"/>
            <a:ext cx="572650" cy="57600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27F096A-BDCD-384C-B4A7-BAEC6F408F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0" y="3194178"/>
            <a:ext cx="576000" cy="5760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88404F0-BC8D-F045-A283-5EADB8E6D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9" y="4521483"/>
            <a:ext cx="576000" cy="57600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CFC0BE8-9268-6C42-B3BE-0DD30F37DE2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1" y="2548580"/>
            <a:ext cx="579369" cy="576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AA7B8E41-A913-6D41-BFB3-B21833BA22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53" y="5142556"/>
            <a:ext cx="576000" cy="5760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DCB46393-419C-2747-8C4F-48994D44AE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11" y="3877427"/>
            <a:ext cx="576000" cy="5760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A6BA896A-3651-0D49-B273-C2F438DB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29" y="1882370"/>
            <a:ext cx="572650" cy="5760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F7B45A2-DBA0-224F-A3E3-F564DFE1E2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1" y="5177584"/>
            <a:ext cx="572650" cy="576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2A4ED84E-70F9-1045-B545-95F2D66599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83" y="3206657"/>
            <a:ext cx="576000" cy="576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EA4A69BF-9BFA-7342-AF4D-75209E6D423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11" y="3220039"/>
            <a:ext cx="576000" cy="576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279D8209-B0FC-9441-982E-462700C26A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20" y="4554395"/>
            <a:ext cx="576000" cy="57600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D6A4A321-6FD6-DC41-97EE-DB567ED3E72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75" y="4518604"/>
            <a:ext cx="576000" cy="57600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C4DD7415-E70F-9E42-AC37-83736FB4C65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28" y="2561962"/>
            <a:ext cx="579369" cy="57600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DF1EC193-B24F-6744-834B-AAAF4A87B57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86" y="3909701"/>
            <a:ext cx="576000" cy="57600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4EB2E800-BC74-6D4D-BA81-FE181557189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82" y="1903539"/>
            <a:ext cx="572650" cy="57600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C6F1BB1A-B6CC-D246-AD10-400F56F06C5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46" y="5174309"/>
            <a:ext cx="572650" cy="57600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40BDD9B3-E6DC-C14E-AA8C-54A4DE9C3AE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80" y="3243492"/>
            <a:ext cx="576000" cy="57600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D771FD95-53EF-424B-84E1-A2A6065C27D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13" y="4524611"/>
            <a:ext cx="576000" cy="57600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FFF0A3C-FD4C-934A-95C1-CB5165113D1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81" y="2569861"/>
            <a:ext cx="579369" cy="576000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33BAAA10-9E16-0D48-9291-1397E858E01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101" y="3364810"/>
            <a:ext cx="576000" cy="57600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EED48108-09E1-F743-8C13-590BDCE80E2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502" y="2588729"/>
            <a:ext cx="575231" cy="5760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2BA9E137-A804-C548-B900-9A82BF45AF1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3" y="1868729"/>
            <a:ext cx="576000" cy="57600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1B2D738C-6EB5-A548-B52B-64BC7D89D60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54" y="2621979"/>
            <a:ext cx="575231" cy="57600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1B04B753-512B-804B-AFAF-8A244F80879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6" y="3380107"/>
            <a:ext cx="576000" cy="5760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0C7E48C4-E489-FA47-B845-C322E2BDBDA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19" y="4911220"/>
            <a:ext cx="575231" cy="57600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40423850-F80C-C243-806C-B719BDBDC67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39" y="4155671"/>
            <a:ext cx="575231" cy="57600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008C2AB5-EC09-FD4B-8791-5A5676951179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50" y="4914682"/>
            <a:ext cx="576000" cy="57600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46126291-2672-A242-87BF-B1AFB9365CC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05" y="4167741"/>
            <a:ext cx="575231" cy="57600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8F0E14B9-B283-3447-BBFA-348321A68E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04" y="3401386"/>
            <a:ext cx="575231" cy="57600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7FBF7D2E-4005-CA48-891E-0AFA66D923B7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25" y="2631427"/>
            <a:ext cx="576000" cy="576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D37BAB9F-BE9A-3849-9FB0-EB42A0D38E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30" y="1877153"/>
            <a:ext cx="576000" cy="57600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E2A819-ABC2-1046-98C7-0BD3F0BD99E8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08" y="4890639"/>
            <a:ext cx="576000" cy="57600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E9685516-B919-0946-8E7C-60738D81092F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44" y="4923247"/>
            <a:ext cx="576000" cy="57600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8D867CE0-AACF-C645-843D-C45E578E8E2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26" y="4931186"/>
            <a:ext cx="576000" cy="576000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1C40866F-CF1D-304E-AC86-98F315A5DB56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80" y="4934151"/>
            <a:ext cx="576000" cy="5760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BB2203E2-1E08-5043-9902-544EFE612B36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71" y="4939124"/>
            <a:ext cx="576000" cy="576000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E574EB0B-C2AA-0146-B362-776BB8D5BD7F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06" y="4955526"/>
            <a:ext cx="576771" cy="576000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65C8C2FE-A851-B14D-BD5B-0CF58F75263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17" y="4114558"/>
            <a:ext cx="576000" cy="576000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398583B9-84F8-6C46-8986-9E9DAB6B68E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23" y="4100107"/>
            <a:ext cx="576000" cy="576000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566AB10D-4E2D-F84E-8331-72F926C77D55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80" y="4121386"/>
            <a:ext cx="576000" cy="576000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A7AAADD6-EF94-734A-B549-06E7815A84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36" y="4140781"/>
            <a:ext cx="576771" cy="576000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086BD2B5-1DF9-BB47-8251-DDC1C1FF511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98" y="4167741"/>
            <a:ext cx="576000" cy="576000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F13B11BC-8EF2-F746-AFBC-A65D6CFDCEAC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66" y="4160214"/>
            <a:ext cx="576000" cy="576000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D3E5CBD-9376-634C-9827-D311510F3486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92" y="3440214"/>
            <a:ext cx="576771" cy="576000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8EFA0A26-C80B-4445-951F-FB3B7C854667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37" y="2654970"/>
            <a:ext cx="576000" cy="576000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45C20E41-F897-8A44-AB62-0F0A6C489EDB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24" y="3382078"/>
            <a:ext cx="576000" cy="576000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E6E558C5-BDD5-B64A-82ED-9B1975EE8807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98" y="3382078"/>
            <a:ext cx="576771" cy="576000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030AE27A-4F88-1944-AF14-36CEF4A7F93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62" y="3394558"/>
            <a:ext cx="576771" cy="576000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AFEF7C92-601B-FD42-8718-BC2CEDA6D650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2" y="3407629"/>
            <a:ext cx="576000" cy="576000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D758087A-E934-EF47-9C58-C73EE4074627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1" y="3407629"/>
            <a:ext cx="576771" cy="57600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ADB30C46-2CC6-BF4D-B027-4CDC9AE572A0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23" y="2631427"/>
            <a:ext cx="576771" cy="576000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E44AA641-7BCD-F440-A085-5B9D76CA9A41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43" y="2631427"/>
            <a:ext cx="576771" cy="57600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4E568EAA-ACB3-4941-BF2D-4F0CE639B69D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57" y="2631427"/>
            <a:ext cx="576771" cy="576000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11423305-518D-D941-913B-99E36BAA2E2C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34" y="2631427"/>
            <a:ext cx="576000" cy="576000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4C87AA34-F498-9D46-A588-DA7A127AE8D2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06" y="1855133"/>
            <a:ext cx="576000" cy="576000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C187E859-2F8E-6748-B711-B19F4727627A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54" y="2662078"/>
            <a:ext cx="576771" cy="576000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9DA6941C-B4F1-D349-A184-C69E119B5268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15" y="1886732"/>
            <a:ext cx="576771" cy="576000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1FC2F668-472E-AC40-91D9-46B0B4C47D6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86" y="1884836"/>
            <a:ext cx="576000" cy="57600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515D5A68-D48A-1F4E-B45B-2740FF217A22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66" y="1874870"/>
            <a:ext cx="576771" cy="576000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760EE16D-8ECD-9D40-95F7-B7A3D7596184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50" y="1873531"/>
            <a:ext cx="576000" cy="576000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B6CE1977-C054-EC4C-B284-001BB349D429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15" y="1874870"/>
            <a:ext cx="576000" cy="576000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03173AA5-E6A7-2742-BF0A-CC13BA429F1C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11" y="3866799"/>
            <a:ext cx="579369" cy="576000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B5FB0D14-16C1-DA41-81C7-E70607A3374F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0" y="3839776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2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40EBDAB-CE95-1E4D-B498-003176A1A1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BDFB612-D026-3447-AC64-0EDA8118E1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E10C878-CD30-EF4F-BDE2-B5F04167F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7388" y="1627631"/>
            <a:ext cx="5620962" cy="2587181"/>
          </a:xfrm>
          <a:noFill/>
        </p:spPr>
        <p:txBody>
          <a:bodyPr anchor="ctr" anchorCtr="0"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НАЗВАНИЕ РАЗДЕЛА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="" xmlns:a16="http://schemas.microsoft.com/office/drawing/2014/main" id="{46B8F562-0A8D-1A4D-828B-4FB4963BF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7388" y="4214813"/>
            <a:ext cx="5620962" cy="1194677"/>
          </a:xfrm>
        </p:spPr>
        <p:txBody>
          <a:bodyPr/>
          <a:lstStyle>
            <a:lvl1pPr marL="0" indent="0" algn="l">
              <a:buNone/>
              <a:defRPr b="1"/>
            </a:lvl1pPr>
          </a:lstStyle>
          <a:p>
            <a:r>
              <a:rPr lang="ru-RU" dirty="0"/>
              <a:t>Описание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2DF8B3-5B43-A34A-AE64-CA950834B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25" y="0"/>
            <a:ext cx="1096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патте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СЛАЙД ПУСТОЙ ПАТТЕРН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AE8A5EA-36FF-C045-9205-DB93CE175AEF}"/>
              </a:ext>
            </a:extLst>
          </p:cNvPr>
          <p:cNvSpPr/>
          <p:nvPr userDrawn="1"/>
        </p:nvSpPr>
        <p:spPr>
          <a:xfrm>
            <a:off x="533900" y="1061646"/>
            <a:ext cx="11107322" cy="728243"/>
          </a:xfrm>
          <a:prstGeom prst="rect">
            <a:avLst/>
          </a:prstGeom>
          <a:solidFill>
            <a:srgbClr val="FB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B2359B8-8212-8F4C-BD9C-794C845F4B26}"/>
              </a:ext>
            </a:extLst>
          </p:cNvPr>
          <p:cNvGrpSpPr/>
          <p:nvPr userDrawn="1"/>
        </p:nvGrpSpPr>
        <p:grpSpPr>
          <a:xfrm>
            <a:off x="576000" y="1080000"/>
            <a:ext cx="11039121" cy="5004002"/>
            <a:chOff x="576000" y="1080000"/>
            <a:chExt cx="11039121" cy="5004002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7CC5E6D0-7ADF-4042-A211-E3F117C38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5121" y="1080000"/>
              <a:ext cx="10980000" cy="5004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B7832972-9AA6-7E4F-99E2-6B8D7C610A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>
              <a:off x="576000" y="1080002"/>
              <a:ext cx="5256000" cy="5004000"/>
            </a:xfrm>
            <a:prstGeom prst="rect">
              <a:avLst/>
            </a:prstGeom>
          </p:spPr>
        </p:pic>
      </p:grp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30E9D62D-1974-F24E-9D24-6EFC1BFBB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rgbClr val="7F8593"/>
                </a:solidFill>
                <a:latin typeface="Arial Narrow" panose="020B0606020202030204" pitchFamily="34" charset="0"/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01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яркий паттер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ADDFA9B-555D-0645-8461-DFAD69F23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913" y="323179"/>
            <a:ext cx="11166437" cy="51372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СЛАЙД ПУСТОЙ ПАТТЕРН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AE8A5EA-36FF-C045-9205-DB93CE175AEF}"/>
              </a:ext>
            </a:extLst>
          </p:cNvPr>
          <p:cNvSpPr/>
          <p:nvPr userDrawn="1"/>
        </p:nvSpPr>
        <p:spPr>
          <a:xfrm>
            <a:off x="533900" y="1061646"/>
            <a:ext cx="11107322" cy="72824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30E9D62D-1974-F24E-9D24-6EFC1BFBB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rgbClr val="7F8593"/>
                </a:solidFill>
                <a:latin typeface="Arial Narrow" panose="020B0606020202030204" pitchFamily="34" charset="0"/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0BE5B9-6418-EE4B-BCCD-1DC6F57B0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4" y="1084267"/>
            <a:ext cx="10972800" cy="5003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3A8BF39-B7C4-B944-9ED0-CB836D675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977" y="1077289"/>
            <a:ext cx="5245100" cy="50038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890CCC3-BB59-EF4D-8830-A109740F6F67}"/>
              </a:ext>
            </a:extLst>
          </p:cNvPr>
          <p:cNvSpPr/>
          <p:nvPr userDrawn="1"/>
        </p:nvSpPr>
        <p:spPr>
          <a:xfrm>
            <a:off x="533900" y="1066646"/>
            <a:ext cx="11110161" cy="7248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E20DF2CD-78C4-E942-AC6A-DA2EA9E90E4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1304" y="1066646"/>
            <a:ext cx="11017045" cy="730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63E70"/>
              </a:buClr>
              <a:buFont typeface="Wingdings" pitchFamily="2" charset="2"/>
              <a:buNone/>
              <a:defRPr sz="2400" b="1">
                <a:solidFill>
                  <a:srgbClr val="7F85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9491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2F43FC3-E446-4C4D-BB46-B2C60E259A03}"/>
              </a:ext>
            </a:extLst>
          </p:cNvPr>
          <p:cNvSpPr/>
          <p:nvPr/>
        </p:nvSpPr>
        <p:spPr>
          <a:xfrm>
            <a:off x="533900" y="1791488"/>
            <a:ext cx="11107322" cy="4302401"/>
          </a:xfrm>
          <a:prstGeom prst="rect">
            <a:avLst/>
          </a:prstGeom>
          <a:solidFill>
            <a:srgbClr val="FBF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4F4F4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9CD7A9-D434-2A4D-817A-67518DCF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23179"/>
            <a:ext cx="11166437" cy="5137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6800" rIns="91440" bIns="45720" rtlCol="0" anchor="t" anchorCtr="0">
            <a:noAutofit/>
          </a:bodyPr>
          <a:lstStyle/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/>
              <a:t>ЗАГОЛОВОК В ОДНУ СТРОКУ ПРОПИСНЫМИ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523348-96BE-3249-9CEA-9D0914E3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7F8593"/>
                </a:solidFill>
              </a:defRPr>
            </a:lvl1pPr>
          </a:lstStyle>
          <a:p>
            <a:fld id="{9D3B4BD4-050E-0A40-8851-5BEAF711E4C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8FE0B873-B289-6C4C-9223-62FFCF3AF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249" y="1791487"/>
            <a:ext cx="5471160" cy="43389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/>
              <a:t>Пункт
Пункт
Пункт
Пункт</a:t>
            </a:r>
          </a:p>
          <a:p>
            <a:r>
              <a:rPr lang="ru-RU" dirty="0"/>
              <a:t>Пункт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237688-7D6D-4D4B-8A02-98CAEF7F5DF1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774" y="6304530"/>
            <a:ext cx="1473576" cy="4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84" r:id="rId7"/>
    <p:sldLayoutId id="2147483703" r:id="rId8"/>
    <p:sldLayoutId id="2147483704" r:id="rId9"/>
    <p:sldLayoutId id="2147483683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i="0" kern="1200" cap="all" baseline="0" dirty="0">
          <a:solidFill>
            <a:srgbClr val="063E70"/>
          </a:solidFill>
          <a:latin typeface="Arial Narrow" panose="020B0604020202020204" pitchFamily="34" charset="0"/>
          <a:ea typeface="Verdana" panose="020B0604030504040204" pitchFamily="34" charset="0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3E7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7405" y="469556"/>
            <a:ext cx="6012000" cy="2952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 smtClean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5A8F47-33BC-45A7-91CA-6893066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487673"/>
            <a:ext cx="11166437" cy="151041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интеллектуального управления распределенными энергоресурсами на базе</a:t>
            </a:r>
            <a:br>
              <a:rPr lang="ru-RU" dirty="0"/>
            </a:br>
            <a:r>
              <a:rPr lang="ru-RU" dirty="0"/>
              <a:t>цифровой платформы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67EEBE-4A01-0F4B-AA2F-E7CD2C9C2D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573" y="918373"/>
            <a:ext cx="3970853" cy="1079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11" y="2354415"/>
            <a:ext cx="4579115" cy="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23179"/>
            <a:ext cx="11740087" cy="513729"/>
          </a:xfrm>
        </p:spPr>
        <p:txBody>
          <a:bodyPr/>
          <a:lstStyle/>
          <a:p>
            <a:r>
              <a:rPr lang="ru-RU" dirty="0"/>
              <a:t>ТЕХНИЧЕСКИЙ ПОРТАЛ ПЛАТФОРМЫ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720" b="560"/>
          <a:stretch/>
        </p:blipFill>
        <p:spPr>
          <a:xfrm>
            <a:off x="558568" y="886334"/>
            <a:ext cx="10539032" cy="5320140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41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C413CC-4DA0-7943-A30D-E6C8FCE8DD2D}"/>
              </a:ext>
            </a:extLst>
          </p:cNvPr>
          <p:cNvSpPr txBox="1"/>
          <p:nvPr/>
        </p:nvSpPr>
        <p:spPr>
          <a:xfrm>
            <a:off x="3502928" y="4242764"/>
            <a:ext cx="5285101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kern="1200" dirty="0">
                <a:solidFill>
                  <a:srgbClr val="7F8593"/>
                </a:solidFill>
                <a:effectLst/>
                <a:latin typeface="+mn-lt"/>
                <a:ea typeface="+mn-ea"/>
                <a:cs typeface="+mn-cs"/>
              </a:rPr>
              <a:t>Группа компаний «</a:t>
            </a:r>
            <a:r>
              <a:rPr lang="ru-RU" sz="1900" b="1" kern="1200" dirty="0" err="1">
                <a:solidFill>
                  <a:srgbClr val="7F8593"/>
                </a:solidFill>
                <a:effectLst/>
                <a:latin typeface="+mn-lt"/>
                <a:ea typeface="+mn-ea"/>
                <a:cs typeface="+mn-cs"/>
              </a:rPr>
              <a:t>РТСофт</a:t>
            </a:r>
            <a:r>
              <a:rPr lang="ru-RU" sz="1900" b="1" kern="1200" dirty="0">
                <a:solidFill>
                  <a:srgbClr val="7F8593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pPr algn="ctr"/>
            <a:r>
              <a:rPr lang="ru-RU" sz="1800" kern="1200" dirty="0">
                <a:solidFill>
                  <a:srgbClr val="7F8593"/>
                </a:solidFill>
                <a:effectLst/>
                <a:latin typeface="+mn-lt"/>
                <a:ea typeface="+mn-ea"/>
                <a:cs typeface="+mn-cs"/>
              </a:rPr>
              <a:t>105264, Москва, ул. Верхняя Первомайская, 51</a:t>
            </a:r>
          </a:p>
          <a:p>
            <a:pPr algn="ctr"/>
            <a:r>
              <a:rPr lang="ru-RU" sz="1800" kern="1200" dirty="0">
                <a:solidFill>
                  <a:srgbClr val="7F8593"/>
                </a:solidFill>
                <a:effectLst/>
                <a:latin typeface="+mn-lt"/>
                <a:ea typeface="+mn-ea"/>
                <a:cs typeface="+mn-cs"/>
              </a:rPr>
              <a:t>Тел.: +7 495 967 15 05</a:t>
            </a:r>
          </a:p>
          <a:p>
            <a:pPr algn="ctr"/>
            <a:r>
              <a:rPr lang="en-US" dirty="0">
                <a:solidFill>
                  <a:srgbClr val="7F8593"/>
                </a:solidFill>
              </a:rPr>
              <a:t>rtsoft@rtsoft.ru </a:t>
            </a:r>
            <a:r>
              <a:rPr lang="en-US" sz="1800" kern="1200" dirty="0">
                <a:solidFill>
                  <a:srgbClr val="7F8593"/>
                </a:solidFill>
                <a:effectLst/>
                <a:latin typeface="+mn-lt"/>
                <a:ea typeface="+mn-ea"/>
                <a:cs typeface="+mn-cs"/>
              </a:rPr>
              <a:t>| www.rtsoft.ru</a:t>
            </a:r>
          </a:p>
        </p:txBody>
      </p:sp>
    </p:spTree>
    <p:extLst>
      <p:ext uri="{BB962C8B-B14F-4D97-AF65-F5344CB8AC3E}">
        <p14:creationId xmlns:p14="http://schemas.microsoft.com/office/powerpoint/2010/main" val="14715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23179"/>
            <a:ext cx="11166437" cy="928105"/>
          </a:xfrm>
        </p:spPr>
        <p:txBody>
          <a:bodyPr/>
          <a:lstStyle/>
          <a:p>
            <a:r>
              <a:rPr lang="ru-RU" dirty="0" smtClean="0"/>
              <a:t>ПЛАТФОРМЕННОЕ РЕШЕНИЕ ДЛЯ </a:t>
            </a:r>
            <a:r>
              <a:rPr lang="ru-RU" dirty="0"/>
              <a:t>УПРАВЛЕНИЯ </a:t>
            </a:r>
            <a:r>
              <a:rPr lang="ru-RU" dirty="0" err="1" smtClean="0"/>
              <a:t>ИнтеллектуальнОЙ</a:t>
            </a:r>
            <a:r>
              <a:rPr lang="ru-RU" dirty="0" smtClean="0"/>
              <a:t> РАСПРЕДЕЛЕННОЙ ЭНЕРГЕТИКОЙ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2728" y="1395662"/>
            <a:ext cx="11046480" cy="49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>
                <a:latin typeface="+mn-lt"/>
              </a:rPr>
              <a:t>Интеллектуальная распределенная энергетика – это совокупность перспективных технологий электроснабжения и информационных технологий, обеспечивающих возможность надежного и эффективного управления </a:t>
            </a:r>
            <a:r>
              <a:rPr lang="ru-RU" altLang="ru-RU" sz="2100" b="1" dirty="0" err="1">
                <a:latin typeface="+mn-lt"/>
              </a:rPr>
              <a:t>энергорайонами</a:t>
            </a:r>
            <a:r>
              <a:rPr lang="ru-RU" altLang="ru-RU" sz="2100" b="1" dirty="0">
                <a:latin typeface="+mn-lt"/>
              </a:rPr>
              <a:t> с распределенными источниками энергии и управляемой </a:t>
            </a:r>
            <a:r>
              <a:rPr lang="ru-RU" altLang="ru-RU" sz="2100" b="1" dirty="0" smtClean="0">
                <a:latin typeface="+mn-lt"/>
              </a:rPr>
              <a:t>нагрузкой</a:t>
            </a:r>
          </a:p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>
                <a:latin typeface="+mn-lt"/>
              </a:rPr>
              <a:t>Объекты </a:t>
            </a:r>
            <a:r>
              <a:rPr lang="ru-RU" altLang="ru-RU" sz="2100" b="1" dirty="0" smtClean="0">
                <a:latin typeface="+mn-lt"/>
              </a:rPr>
              <a:t>управления платформы:</a:t>
            </a:r>
            <a:endParaRPr lang="ru-RU" altLang="ru-RU" sz="2100" b="1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распределенные энергоресурсы: </a:t>
            </a:r>
            <a:r>
              <a:rPr lang="ru-RU" altLang="ru-RU" sz="1600" b="1" dirty="0">
                <a:latin typeface="+mn-lt"/>
              </a:rPr>
              <a:t>генерирующее оборудование</a:t>
            </a:r>
            <a:r>
              <a:rPr lang="ru-RU" altLang="ru-RU" sz="1600" dirty="0">
                <a:latin typeface="+mn-lt"/>
              </a:rPr>
              <a:t>, накопители электроэнергии и управляемая нагрузка потребителей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силовое оборудование подстанций и ЛЭП распределительных сетей напряжением 35 </a:t>
            </a:r>
            <a:r>
              <a:rPr lang="ru-RU" altLang="ru-RU" sz="1600" dirty="0" err="1">
                <a:latin typeface="+mn-lt"/>
              </a:rPr>
              <a:t>кВ</a:t>
            </a:r>
            <a:r>
              <a:rPr lang="ru-RU" altLang="ru-RU" sz="1600" dirty="0">
                <a:latin typeface="+mn-lt"/>
              </a:rPr>
              <a:t> и ниже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преобразовательные устройства на базе силовой электроники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вторичное оборудование: устройства РЗА распределенных энергоресурсов и сетей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инженерные системы зданий и сооружений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 err="1">
                <a:latin typeface="+mn-lt"/>
              </a:rPr>
              <a:t>энергорайоны</a:t>
            </a:r>
            <a:r>
              <a:rPr lang="ru-RU" altLang="ru-RU" sz="1600" dirty="0">
                <a:latin typeface="+mn-lt"/>
              </a:rPr>
              <a:t> с распределенными энергоресурсами в </a:t>
            </a:r>
            <a:r>
              <a:rPr lang="ru-RU" altLang="ru-RU" sz="1600" dirty="0" smtClean="0">
                <a:latin typeface="+mn-lt"/>
              </a:rPr>
              <a:t>целом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в</a:t>
            </a:r>
            <a:r>
              <a:rPr lang="ru-RU" altLang="ru-RU" sz="1600" dirty="0" smtClean="0">
                <a:latin typeface="+mn-lt"/>
              </a:rPr>
              <a:t>иртуальные </a:t>
            </a:r>
            <a:r>
              <a:rPr lang="ru-RU" altLang="ru-RU" sz="1600" dirty="0">
                <a:latin typeface="+mn-lt"/>
              </a:rPr>
              <a:t>группы </a:t>
            </a:r>
            <a:r>
              <a:rPr lang="ru-RU" altLang="ru-RU" sz="1600" dirty="0" smtClean="0">
                <a:latin typeface="+mn-lt"/>
              </a:rPr>
              <a:t>распределенных энергоресурсов под управлением </a:t>
            </a:r>
            <a:r>
              <a:rPr lang="ru-RU" altLang="ru-RU" sz="1600" dirty="0" err="1" smtClean="0">
                <a:latin typeface="+mn-lt"/>
              </a:rPr>
              <a:t>агрегаторов</a:t>
            </a:r>
            <a:r>
              <a:rPr lang="ru-RU" altLang="ru-RU" sz="1600" dirty="0" smtClean="0">
                <a:latin typeface="+mn-lt"/>
              </a:rPr>
              <a:t> различных типов</a:t>
            </a:r>
            <a:endParaRPr lang="ru-RU" altLang="ru-RU" sz="1600" dirty="0">
              <a:latin typeface="+mn-lt"/>
            </a:endParaRPr>
          </a:p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 smtClean="0">
                <a:latin typeface="+mn-lt"/>
              </a:rPr>
              <a:t>Создание платформы – проект НТИ </a:t>
            </a:r>
            <a:r>
              <a:rPr lang="ru-RU" altLang="ru-RU" sz="2100" b="1" dirty="0" err="1" smtClean="0">
                <a:latin typeface="+mn-lt"/>
              </a:rPr>
              <a:t>Энерджинет</a:t>
            </a:r>
            <a:r>
              <a:rPr lang="ru-RU" altLang="ru-RU" sz="2100" b="1" dirty="0">
                <a:latin typeface="+mn-lt"/>
              </a:rPr>
              <a:t> «</a:t>
            </a:r>
            <a:r>
              <a:rPr lang="ru-RU" altLang="ru-RU" sz="2100" b="1" i="1" dirty="0">
                <a:latin typeface="+mn-lt"/>
              </a:rPr>
              <a:t>Разработка российской программной платформы управления распределенной энергетикой - ∀Платформа</a:t>
            </a:r>
            <a:r>
              <a:rPr lang="ru-RU" altLang="ru-RU" sz="2100" b="1" dirty="0">
                <a:latin typeface="+mn-lt"/>
              </a:rPr>
              <a:t>»</a:t>
            </a:r>
            <a:endParaRPr lang="ru-RU" alt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9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МЕСТО ПЛАТФОРМЫ В РЕФЕРЕНТНОЙ АРХИТЕКТУРЕ </a:t>
            </a:r>
            <a:r>
              <a:rPr lang="ru-RU" dirty="0" smtClean="0"/>
              <a:t>SGAM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38" y="1051115"/>
            <a:ext cx="7291143" cy="5319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5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СЦЕНАРИИ ИСПОЛЬЗОВАНИЯ ПЛАТФОРМЫ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770" y="927641"/>
            <a:ext cx="11046480" cy="50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>
                <a:latin typeface="+mn-lt"/>
              </a:rPr>
              <a:t>Сценарии энергетических трансакций и бизнес-кейсов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управление спросом (</a:t>
            </a:r>
            <a:r>
              <a:rPr lang="en-US" altLang="ru-RU" sz="1600" dirty="0">
                <a:latin typeface="+mn-lt"/>
              </a:rPr>
              <a:t>demand response management, </a:t>
            </a:r>
            <a:r>
              <a:rPr lang="en-US" altLang="ru-RU" sz="1600" dirty="0" err="1">
                <a:latin typeface="+mn-lt"/>
              </a:rPr>
              <a:t>DRM</a:t>
            </a:r>
            <a:r>
              <a:rPr lang="ru-RU" altLang="ru-RU" sz="1600" dirty="0">
                <a:latin typeface="+mn-lt"/>
              </a:rPr>
              <a:t>)</a:t>
            </a:r>
            <a:endParaRPr lang="en-US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управление виртуальной электростанцией (</a:t>
            </a:r>
            <a:r>
              <a:rPr lang="en-US" altLang="ru-RU" sz="1600" dirty="0">
                <a:latin typeface="+mn-lt"/>
              </a:rPr>
              <a:t>virtual power plant, VPP</a:t>
            </a:r>
            <a:r>
              <a:rPr lang="ru-RU" altLang="ru-RU" sz="1600" dirty="0">
                <a:latin typeface="+mn-lt"/>
              </a:rPr>
              <a:t>)</a:t>
            </a:r>
            <a:endParaRPr lang="en-US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 smtClean="0">
                <a:latin typeface="+mn-lt"/>
              </a:rPr>
              <a:t>управление </a:t>
            </a:r>
            <a:r>
              <a:rPr lang="ru-RU" altLang="ru-RU" sz="1600" dirty="0">
                <a:latin typeface="+mn-lt"/>
              </a:rPr>
              <a:t>распределенной системой накопителей</a:t>
            </a:r>
            <a:r>
              <a:rPr lang="en-US" altLang="ru-RU" sz="1600" dirty="0">
                <a:latin typeface="+mn-lt"/>
              </a:rPr>
              <a:t> </a:t>
            </a:r>
            <a:r>
              <a:rPr lang="ru-RU" altLang="ru-RU" sz="1600" dirty="0">
                <a:latin typeface="+mn-lt"/>
              </a:rPr>
              <a:t>(</a:t>
            </a:r>
            <a:r>
              <a:rPr lang="en-US" altLang="ru-RU" sz="1600" dirty="0">
                <a:latin typeface="+mn-lt"/>
              </a:rPr>
              <a:t>virtual energy storage, </a:t>
            </a:r>
            <a:r>
              <a:rPr lang="en-US" altLang="ru-RU" sz="1600" dirty="0" err="1">
                <a:latin typeface="+mn-lt"/>
              </a:rPr>
              <a:t>VES</a:t>
            </a:r>
            <a:r>
              <a:rPr lang="ru-RU" altLang="ru-RU" sz="1600" dirty="0">
                <a:latin typeface="+mn-lt"/>
              </a:rPr>
              <a:t>)</a:t>
            </a:r>
            <a:endParaRPr lang="en-US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 smtClean="0">
                <a:latin typeface="+mn-lt"/>
              </a:rPr>
              <a:t>коммерческая </a:t>
            </a:r>
            <a:r>
              <a:rPr lang="ru-RU" altLang="ru-RU" sz="1600" dirty="0">
                <a:latin typeface="+mn-lt"/>
              </a:rPr>
              <a:t>диспетчеризация потребителей (</a:t>
            </a:r>
            <a:r>
              <a:rPr lang="en-US" altLang="ru-RU" sz="1600" dirty="0">
                <a:latin typeface="+mn-lt"/>
              </a:rPr>
              <a:t>energy management system, EMS</a:t>
            </a:r>
            <a:r>
              <a:rPr lang="ru-RU" altLang="ru-RU" sz="1600" dirty="0">
                <a:latin typeface="+mn-lt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диспетчеризация парка станций заряда электротранспорта (</a:t>
            </a:r>
            <a:r>
              <a:rPr lang="en-US" altLang="ru-RU" sz="1600" dirty="0">
                <a:latin typeface="+mn-lt"/>
              </a:rPr>
              <a:t>EV charge management, </a:t>
            </a:r>
            <a:r>
              <a:rPr lang="en-US" altLang="ru-RU" sz="1600" dirty="0" err="1">
                <a:latin typeface="+mn-lt"/>
              </a:rPr>
              <a:t>ECM</a:t>
            </a:r>
            <a:r>
              <a:rPr lang="ru-RU" altLang="ru-RU" sz="1600" dirty="0">
                <a:latin typeface="+mn-lt"/>
              </a:rPr>
              <a:t>)</a:t>
            </a:r>
            <a:endParaRPr lang="en-US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управление активными </a:t>
            </a:r>
            <a:r>
              <a:rPr lang="ru-RU" altLang="ru-RU" sz="1600" dirty="0" smtClean="0">
                <a:latin typeface="+mn-lt"/>
              </a:rPr>
              <a:t>энергетическими комплексами </a:t>
            </a:r>
            <a:r>
              <a:rPr lang="ru-RU" altLang="ru-RU" sz="1600" dirty="0">
                <a:latin typeface="+mn-lt"/>
              </a:rPr>
              <a:t>(</a:t>
            </a:r>
            <a:r>
              <a:rPr lang="en-US" altLang="ru-RU" sz="1600" dirty="0">
                <a:latin typeface="+mn-lt"/>
              </a:rPr>
              <a:t>active facility management, </a:t>
            </a:r>
            <a:r>
              <a:rPr lang="en-US" altLang="ru-RU" sz="1600" dirty="0" err="1">
                <a:latin typeface="+mn-lt"/>
              </a:rPr>
              <a:t>AFM</a:t>
            </a:r>
            <a:r>
              <a:rPr lang="ru-RU" altLang="ru-RU" sz="1600" dirty="0">
                <a:latin typeface="+mn-lt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 smtClean="0">
                <a:latin typeface="+mn-lt"/>
              </a:rPr>
              <a:t>управление </a:t>
            </a:r>
            <a:r>
              <a:rPr lang="ru-RU" altLang="ru-RU" sz="1600" dirty="0" err="1">
                <a:latin typeface="+mn-lt"/>
              </a:rPr>
              <a:t>микрогридами</a:t>
            </a:r>
            <a:r>
              <a:rPr lang="ru-RU" altLang="ru-RU" sz="1600" dirty="0">
                <a:latin typeface="+mn-lt"/>
              </a:rPr>
              <a:t> и микрорынками (</a:t>
            </a:r>
            <a:r>
              <a:rPr lang="en-US" altLang="ru-RU" sz="1600" dirty="0">
                <a:latin typeface="+mn-lt"/>
              </a:rPr>
              <a:t>micro grid management, MGM</a:t>
            </a:r>
            <a:r>
              <a:rPr lang="ru-RU" altLang="ru-RU" sz="1600" dirty="0">
                <a:latin typeface="+mn-lt"/>
              </a:rPr>
              <a:t>)</a:t>
            </a:r>
            <a:endParaRPr lang="en-US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диспетчеризация </a:t>
            </a:r>
            <a:r>
              <a:rPr lang="ru-RU" altLang="ru-RU" sz="1600" dirty="0" smtClean="0">
                <a:latin typeface="+mn-lt"/>
              </a:rPr>
              <a:t>участков и районов распределительной сети </a:t>
            </a:r>
            <a:r>
              <a:rPr lang="ru-RU" altLang="ru-RU" sz="1600" dirty="0">
                <a:latin typeface="+mn-lt"/>
              </a:rPr>
              <a:t>(</a:t>
            </a:r>
            <a:r>
              <a:rPr lang="en-US" altLang="ru-RU" sz="1600" dirty="0">
                <a:latin typeface="+mn-lt"/>
              </a:rPr>
              <a:t>distribution system operation, DSO</a:t>
            </a:r>
            <a:r>
              <a:rPr lang="ru-RU" altLang="ru-RU" sz="1600" dirty="0">
                <a:latin typeface="+mn-lt"/>
              </a:rPr>
              <a:t>)</a:t>
            </a:r>
          </a:p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>
                <a:latin typeface="+mn-lt"/>
              </a:rPr>
              <a:t>Сценарии </a:t>
            </a:r>
            <a:r>
              <a:rPr lang="ru-RU" altLang="ru-RU" sz="2100" b="1" dirty="0" smtClean="0">
                <a:latin typeface="+mn-lt"/>
              </a:rPr>
              <a:t>моделирования</a:t>
            </a:r>
            <a:endParaRPr lang="ru-RU" altLang="ru-RU" sz="2100" b="1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ведение онтологической модели </a:t>
            </a:r>
            <a:r>
              <a:rPr lang="en-US" altLang="ru-RU" sz="1600" dirty="0">
                <a:latin typeface="+mn-lt"/>
              </a:rPr>
              <a:t>(platform ontology modeling, </a:t>
            </a:r>
            <a:r>
              <a:rPr lang="en-US" altLang="ru-RU" sz="1600" dirty="0" err="1">
                <a:latin typeface="+mn-lt"/>
              </a:rPr>
              <a:t>POM</a:t>
            </a:r>
            <a:r>
              <a:rPr lang="en-US" altLang="ru-RU" sz="1600" dirty="0">
                <a:latin typeface="+mn-lt"/>
              </a:rPr>
              <a:t>)</a:t>
            </a:r>
            <a:endParaRPr lang="ru-RU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ведение </a:t>
            </a:r>
            <a:r>
              <a:rPr lang="ru-RU" altLang="ru-RU" sz="1600" dirty="0" smtClean="0">
                <a:latin typeface="+mn-lt"/>
              </a:rPr>
              <a:t>инф. моделей </a:t>
            </a:r>
            <a:r>
              <a:rPr lang="ru-RU" altLang="ru-RU" sz="1600" dirty="0">
                <a:latin typeface="+mn-lt"/>
              </a:rPr>
              <a:t>и </a:t>
            </a:r>
            <a:r>
              <a:rPr lang="ru-RU" altLang="ru-RU" sz="1600" dirty="0" smtClean="0">
                <a:latin typeface="+mn-lt"/>
              </a:rPr>
              <a:t>цифровых двойников </a:t>
            </a:r>
            <a:r>
              <a:rPr lang="ru-RU" altLang="ru-RU" sz="1600" dirty="0" err="1">
                <a:latin typeface="+mn-lt"/>
              </a:rPr>
              <a:t>энергообъектов</a:t>
            </a:r>
            <a:r>
              <a:rPr lang="ru-RU" altLang="ru-RU" sz="1600" dirty="0">
                <a:latin typeface="+mn-lt"/>
              </a:rPr>
              <a:t> </a:t>
            </a:r>
            <a:r>
              <a:rPr lang="en-US" altLang="ru-RU" sz="1600" dirty="0">
                <a:latin typeface="+mn-lt"/>
              </a:rPr>
              <a:t>(facility digital modeling, </a:t>
            </a:r>
            <a:r>
              <a:rPr lang="en-US" altLang="ru-RU" sz="1600" dirty="0" err="1">
                <a:latin typeface="+mn-lt"/>
              </a:rPr>
              <a:t>FDM</a:t>
            </a:r>
            <a:r>
              <a:rPr lang="en-US" altLang="ru-RU" sz="1600" dirty="0">
                <a:latin typeface="+mn-lt"/>
              </a:rPr>
              <a:t>)</a:t>
            </a:r>
            <a:endParaRPr lang="ru-RU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ведение инф. моделей и цифровых двойников </a:t>
            </a:r>
            <a:r>
              <a:rPr lang="ru-RU" altLang="ru-RU" sz="1600" dirty="0" smtClean="0">
                <a:latin typeface="+mn-lt"/>
              </a:rPr>
              <a:t>сетей </a:t>
            </a:r>
            <a:r>
              <a:rPr lang="ru-RU" altLang="ru-RU" sz="1600" dirty="0">
                <a:latin typeface="+mn-lt"/>
              </a:rPr>
              <a:t>и районов (</a:t>
            </a:r>
            <a:r>
              <a:rPr lang="en-US" altLang="ru-RU" sz="1600" dirty="0">
                <a:latin typeface="+mn-lt"/>
              </a:rPr>
              <a:t>grid digital modeling, </a:t>
            </a:r>
            <a:r>
              <a:rPr lang="en-US" altLang="ru-RU" sz="1600" dirty="0" err="1">
                <a:latin typeface="+mn-lt"/>
              </a:rPr>
              <a:t>GDM</a:t>
            </a:r>
            <a:r>
              <a:rPr lang="ru-RU" altLang="ru-RU" sz="1600" dirty="0">
                <a:latin typeface="+mn-lt"/>
              </a:rPr>
              <a:t>)</a:t>
            </a:r>
            <a:endParaRPr lang="ru-RU" altLang="ru-RU" sz="1800" dirty="0">
              <a:latin typeface="+mn-lt"/>
            </a:endParaRPr>
          </a:p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>
                <a:latin typeface="+mn-lt"/>
              </a:rPr>
              <a:t>Сценарии жизненного цикла</a:t>
            </a:r>
            <a:r>
              <a:rPr lang="en-US" altLang="ru-RU" sz="2100" b="1" dirty="0">
                <a:latin typeface="+mn-lt"/>
              </a:rPr>
              <a:t> </a:t>
            </a:r>
            <a:r>
              <a:rPr lang="ru-RU" altLang="ru-RU" sz="2100" b="1" dirty="0">
                <a:latin typeface="+mn-lt"/>
              </a:rPr>
              <a:t>платформы, приложений, пользователей</a:t>
            </a: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жизненный цикл Платформы </a:t>
            </a:r>
            <a:r>
              <a:rPr lang="en-US" altLang="ru-RU" sz="1600" dirty="0">
                <a:latin typeface="+mn-lt"/>
              </a:rPr>
              <a:t>(platform life cycle, PLC)</a:t>
            </a:r>
            <a:endParaRPr lang="ru-RU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жизненный цикл приложения </a:t>
            </a:r>
            <a:r>
              <a:rPr lang="en-US" altLang="ru-RU" sz="1600" dirty="0">
                <a:latin typeface="+mn-lt"/>
              </a:rPr>
              <a:t>(application life cycle, </a:t>
            </a:r>
            <a:r>
              <a:rPr lang="en-US" altLang="ru-RU" sz="1600" dirty="0" err="1">
                <a:latin typeface="+mn-lt"/>
              </a:rPr>
              <a:t>ALC</a:t>
            </a:r>
            <a:r>
              <a:rPr lang="en-US" altLang="ru-RU" sz="1600" dirty="0">
                <a:latin typeface="+mn-lt"/>
              </a:rPr>
              <a:t>)</a:t>
            </a:r>
            <a:endParaRPr lang="ru-RU" altLang="ru-RU" sz="16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ru-RU" altLang="ru-RU" sz="1600" dirty="0">
                <a:latin typeface="+mn-lt"/>
              </a:rPr>
              <a:t>регистрация и поддержка пользователя </a:t>
            </a:r>
            <a:r>
              <a:rPr lang="en-US" altLang="ru-RU" sz="1600" dirty="0">
                <a:latin typeface="+mn-lt"/>
              </a:rPr>
              <a:t>(user registration and support, URS</a:t>
            </a:r>
            <a:r>
              <a:rPr lang="en-US" altLang="ru-RU" sz="1600" dirty="0" smtClean="0">
                <a:latin typeface="+mn-lt"/>
              </a:rPr>
              <a:t>)</a:t>
            </a:r>
          </a:p>
          <a:p>
            <a:pPr>
              <a:spcBef>
                <a:spcPts val="0"/>
              </a:spcBef>
              <a:buClr>
                <a:srgbClr val="0B5F27"/>
              </a:buClr>
            </a:pPr>
            <a:r>
              <a:rPr lang="ru-RU" altLang="ru-RU" sz="2100" b="1" dirty="0">
                <a:latin typeface="+mn-lt"/>
              </a:rPr>
              <a:t>Сценарии </a:t>
            </a:r>
            <a:r>
              <a:rPr lang="ru-RU" altLang="ru-RU" sz="2100" b="1" dirty="0" smtClean="0">
                <a:latin typeface="+mn-lt"/>
              </a:rPr>
              <a:t>инвестиционного планирования, проектирования, эксплуатации, обучения персонала, информационно-аналитической поддержки, …</a:t>
            </a:r>
            <a:endParaRPr lang="ru-RU" altLang="ru-RU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2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</a:t>
            </a:r>
            <a:r>
              <a:rPr lang="ru-RU" dirty="0" smtClean="0"/>
              <a:t>схема </a:t>
            </a:r>
            <a:r>
              <a:rPr lang="ru-RU" dirty="0"/>
              <a:t>ПЛАТФОРМЫ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A9C048-64DD-47F8-ABF0-4A84EA1B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8" y="1021140"/>
            <a:ext cx="5879306" cy="5350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2C4362-8EDC-4338-B9F0-18DB4CB37A98}"/>
              </a:ext>
            </a:extLst>
          </p:cNvPr>
          <p:cNvSpPr txBox="1"/>
          <p:nvPr/>
        </p:nvSpPr>
        <p:spPr>
          <a:xfrm>
            <a:off x="6485555" y="898738"/>
            <a:ext cx="547784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Т</a:t>
            </a:r>
            <a:r>
              <a:rPr lang="ru-RU" sz="2000" b="1" dirty="0" smtClean="0"/>
              <a:t>иповые </a:t>
            </a:r>
            <a:r>
              <a:rPr lang="ru-RU" sz="2000" b="1" dirty="0"/>
              <a:t>информационные связи – потоки данных между </a:t>
            </a:r>
            <a:r>
              <a:rPr lang="ru-RU" sz="2000" b="1" dirty="0" smtClean="0"/>
              <a:t>элементами функциональной </a:t>
            </a:r>
            <a:r>
              <a:rPr lang="ru-RU" sz="2000" b="1" dirty="0"/>
              <a:t>структуры Платформы и </a:t>
            </a:r>
            <a:r>
              <a:rPr lang="ru-RU" sz="2000" b="1" dirty="0" smtClean="0"/>
              <a:t>внешней средой:</a:t>
            </a:r>
            <a:endParaRPr lang="ru-RU" sz="2000" b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</a:rPr>
              <a:t>(</a:t>
            </a:r>
            <a:r>
              <a:rPr lang="ru-RU" sz="1600" dirty="0">
                <a:solidFill>
                  <a:schemeClr val="tx2"/>
                </a:solidFill>
              </a:rPr>
              <a:t>1) данные телеизмерений и телесигнализации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(2) уставки и команды управления оборудованием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(3) данные по профилям, режимам оборудования, ценам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(4) нормативно-справочная информация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(5) мастер-данные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(6) электронные документы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(7) данные энергетических трансакций и 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смарт-контрактов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(8) журналы мониторинга состояния платформы и приложений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(9) данные для идентификации, авторизации и аутентификации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(10) онтологическая модель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(11) информация о верификации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/>
                </a:solidFill>
              </a:rPr>
              <a:t>(12) метаданные электронных документов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3325" y="1226493"/>
            <a:ext cx="79057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>
                <a:solidFill>
                  <a:srgbClr val="000000"/>
                </a:solidFill>
                <a:cs typeface="Calibri" panose="020F0502020204030204" pitchFamily="34" charset="0"/>
              </a:rPr>
              <a:t>Подсистема интернета вещей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075" y="1245543"/>
            <a:ext cx="79057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>
                <a:solidFill>
                  <a:srgbClr val="000000"/>
                </a:solidFill>
                <a:cs typeface="Calibri" panose="020F0502020204030204" pitchFamily="34" charset="0"/>
              </a:rPr>
              <a:t>Подсистема цифровых двойников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3026718"/>
            <a:ext cx="93345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 smtClean="0">
                <a:solidFill>
                  <a:srgbClr val="000000"/>
                </a:solidFill>
                <a:cs typeface="Calibri" panose="020F0502020204030204" pitchFamily="34" charset="0"/>
              </a:rPr>
              <a:t>Подсистема энергетических </a:t>
            </a:r>
            <a:r>
              <a:rPr lang="ru-RU" altLang="ru-RU" sz="1000" dirty="0">
                <a:solidFill>
                  <a:srgbClr val="000000"/>
                </a:solidFill>
                <a:cs typeface="Calibri" panose="020F0502020204030204" pitchFamily="34" charset="0"/>
              </a:rPr>
              <a:t>трансакций 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0351" y="2949774"/>
            <a:ext cx="942974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 smtClean="0">
                <a:solidFill>
                  <a:srgbClr val="000000"/>
                </a:solidFill>
                <a:cs typeface="Calibri" panose="020F0502020204030204" pitchFamily="34" charset="0"/>
              </a:rPr>
              <a:t>Подсистема </a:t>
            </a:r>
            <a:r>
              <a:rPr lang="ru-RU" altLang="ru-RU" sz="10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интел-лектуального</a:t>
            </a:r>
            <a:r>
              <a:rPr lang="ru-RU" altLang="ru-RU" sz="1000" dirty="0" smtClean="0">
                <a:solidFill>
                  <a:srgbClr val="000000"/>
                </a:solidFill>
                <a:cs typeface="Calibri" panose="020F0502020204030204" pitchFamily="34" charset="0"/>
              </a:rPr>
              <a:t> управления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0125" y="2987874"/>
            <a:ext cx="85725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>
                <a:solidFill>
                  <a:srgbClr val="000000"/>
                </a:solidFill>
                <a:cs typeface="Calibri" panose="020F0502020204030204" pitchFamily="34" charset="0"/>
              </a:rPr>
              <a:t>Подсистема   мониторинга состояния и диагностики 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6776" y="4254699"/>
            <a:ext cx="87630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 smtClean="0">
                <a:solidFill>
                  <a:srgbClr val="000000"/>
                </a:solidFill>
                <a:cs typeface="Calibri" panose="020F0502020204030204" pitchFamily="34" charset="0"/>
              </a:rPr>
              <a:t>Подсистема управления </a:t>
            </a:r>
            <a:r>
              <a:rPr lang="ru-RU" altLang="ru-RU" sz="1000" dirty="0">
                <a:solidFill>
                  <a:srgbClr val="000000"/>
                </a:solidFill>
                <a:cs typeface="Calibri" panose="020F0502020204030204" pitchFamily="34" charset="0"/>
              </a:rPr>
              <a:t>электронными документами 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5825" y="4274493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altLang="ru-RU" sz="1000" dirty="0">
                <a:solidFill>
                  <a:srgbClr val="000000"/>
                </a:solidFill>
                <a:cs typeface="Calibri" panose="020F0502020204030204" pitchFamily="34" charset="0"/>
              </a:rPr>
              <a:t>Подсистема  информационной безопасности </a:t>
            </a:r>
            <a:endParaRPr lang="ru-RU" sz="1000" i="0" dirty="0" smtClean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ru-RU" dirty="0"/>
              <a:t>ПЛАТФОРМЫ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BDE33EA-3A59-4DEA-80E0-DCFF6DF4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1" y="1038983"/>
            <a:ext cx="7315215" cy="533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0B2CA9-4C55-480B-9FF4-BC182B65800B}"/>
              </a:ext>
            </a:extLst>
          </p:cNvPr>
          <p:cNvSpPr txBox="1"/>
          <p:nvPr/>
        </p:nvSpPr>
        <p:spPr>
          <a:xfrm>
            <a:off x="6757988" y="1072412"/>
            <a:ext cx="5314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Платформа имеет </a:t>
            </a:r>
            <a:r>
              <a:rPr lang="ru-RU" sz="1600" dirty="0" err="1"/>
              <a:t>микросервисную</a:t>
            </a:r>
            <a:r>
              <a:rPr lang="ru-RU" sz="1600" dirty="0"/>
              <a:t> архитектуру, единицами которой являются небольшие, слабо связанные и легко изменяемые модули (</a:t>
            </a:r>
            <a:r>
              <a:rPr lang="ru-RU" sz="1600" dirty="0" err="1"/>
              <a:t>микросервисы</a:t>
            </a:r>
            <a:r>
              <a:rPr lang="ru-RU" sz="1600" dirty="0"/>
              <a:t>), </a:t>
            </a:r>
            <a:r>
              <a:rPr lang="ru-RU" sz="1600" dirty="0" smtClean="0"/>
              <a:t>взаимодействующие в общей среде </a:t>
            </a:r>
            <a:r>
              <a:rPr lang="ru-RU" sz="1600" dirty="0"/>
              <a:t>с использованием механизмов обмена сообщениями и коммуникационных протоколов в стиле 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CACEF5D-CF63-4220-956F-B29B62984C33}"/>
              </a:ext>
            </a:extLst>
          </p:cNvPr>
          <p:cNvSpPr txBox="1"/>
          <p:nvPr/>
        </p:nvSpPr>
        <p:spPr>
          <a:xfrm>
            <a:off x="8115300" y="2960827"/>
            <a:ext cx="39576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Типовая прикладная система управления на базе Платформы может содержать произвольное количество узлов с разным составом </a:t>
            </a:r>
            <a:r>
              <a:rPr lang="ru-RU" sz="1600" dirty="0" err="1"/>
              <a:t>микросервисов</a:t>
            </a:r>
            <a:r>
              <a:rPr lang="ru-RU" sz="1600" dirty="0"/>
              <a:t>, сформированным в соответствии с её прикладными </a:t>
            </a:r>
            <a:r>
              <a:rPr lang="ru-RU" sz="1600" dirty="0" smtClean="0"/>
              <a:t>задачами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ru-RU" sz="16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Система </a:t>
            </a:r>
            <a:r>
              <a:rPr lang="ru-RU" sz="1600" dirty="0"/>
              <a:t>может иметь географически распределенную структуру с учётом требований к резервированию и балансировке </a:t>
            </a:r>
            <a:r>
              <a:rPr lang="ru-RU" sz="1600" dirty="0" smtClean="0"/>
              <a:t>нагрузки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09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23179"/>
            <a:ext cx="11740087" cy="513729"/>
          </a:xfrm>
        </p:spPr>
        <p:txBody>
          <a:bodyPr/>
          <a:lstStyle/>
          <a:p>
            <a:r>
              <a:rPr lang="ru-RU" dirty="0"/>
              <a:t>АЛГОРИТМЫ ИНТЕЛЛЕКТУАЛЬНОГО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6931" b="-543"/>
          <a:stretch/>
        </p:blipFill>
        <p:spPr>
          <a:xfrm>
            <a:off x="566860" y="1051787"/>
            <a:ext cx="6060233" cy="5277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ACEF5D-CF63-4220-956F-B29B62984C33}"/>
              </a:ext>
            </a:extLst>
          </p:cNvPr>
          <p:cNvSpPr txBox="1"/>
          <p:nvPr/>
        </p:nvSpPr>
        <p:spPr>
          <a:xfrm>
            <a:off x="7002552" y="1258175"/>
            <a:ext cx="4577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Прогнозирование нагрузки и генерации электроэнергии на базе глубоких моделей машинного обучения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Оптимизационное планирование режима работы основного электрического оборудования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Оптимальное распределение обязательств в согласованном управлении группами объектов (задача </a:t>
            </a:r>
            <a:r>
              <a:rPr lang="ru-RU" sz="1600" dirty="0" err="1"/>
              <a:t>агрегатора</a:t>
            </a:r>
            <a:r>
              <a:rPr lang="ru-RU" sz="1600" dirty="0"/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Оценка исполнимости и верификация фактического исполнения смарт-контрактов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Формирование полноценного цифрового двойника объекта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520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12526-B7F9-4ED9-B852-4F76E2A7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13" y="323179"/>
            <a:ext cx="11740087" cy="513729"/>
          </a:xfrm>
        </p:spPr>
        <p:txBody>
          <a:bodyPr/>
          <a:lstStyle/>
          <a:p>
            <a:r>
              <a:rPr lang="ru-RU" dirty="0"/>
              <a:t>Имитационные модели использования платформы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2F1A9E-74D5-4408-AA2F-EC0F8A0AF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3B4BD4-050E-0A40-8851-5BEAF711E4C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2F63-6934-4E55-B454-30D3988947D2}"/>
              </a:ext>
            </a:extLst>
          </p:cNvPr>
          <p:cNvSpPr txBox="1"/>
          <p:nvPr/>
        </p:nvSpPr>
        <p:spPr>
          <a:xfrm>
            <a:off x="1390650" y="1847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1913" y="909441"/>
            <a:ext cx="10693415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a typeface="Calibri" panose="020F0502020204030204" pitchFamily="34" charset="0"/>
              </a:rPr>
              <a:t>Цели и задачи имитационного моделирования: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наглядная виртуальная отработка функций управления объектами интеллектуальной распределенной энергетики с применением продуктов/услуг платформы</a:t>
            </a:r>
          </a:p>
          <a:p>
            <a:pPr marL="800100" lvl="1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предварительная оценка технико-экономического эффекта от использования платформы</a:t>
            </a:r>
            <a:endParaRPr lang="en-US" sz="1600" dirty="0"/>
          </a:p>
          <a:p>
            <a:pPr marL="800100" lvl="1" indent="-34290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уточнение состава и интенсивности информационных потоков, поддерживаемых платформой</a:t>
            </a:r>
            <a:endParaRPr lang="ru-RU" sz="2200" b="1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1169" y="3737499"/>
            <a:ext cx="4048330" cy="2296995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5669" y="3737499"/>
            <a:ext cx="4183785" cy="2405849"/>
          </a:xfrm>
          <a:prstGeom prst="roundRect">
            <a:avLst/>
          </a:prstGeom>
          <a:ln w="19050">
            <a:solidFill>
              <a:schemeClr val="tx2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30179" y="3738980"/>
            <a:ext cx="4183785" cy="2405849"/>
          </a:xfrm>
          <a:prstGeom prst="roundRect">
            <a:avLst/>
          </a:prstGeom>
          <a:ln w="19050">
            <a:solidFill>
              <a:schemeClr val="tx2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l"/>
            <a:endParaRPr lang="ru-RU" sz="32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669" y="2817014"/>
            <a:ext cx="96656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chemeClr val="tx2"/>
                </a:solidFill>
                <a:ea typeface="Calibri" panose="020F0502020204030204" pitchFamily="34" charset="0"/>
              </a:rPr>
              <a:t>Пример имитационной модели – управление </a:t>
            </a:r>
            <a:r>
              <a:rPr lang="ru-RU" sz="2000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АЭК:</a:t>
            </a:r>
            <a:endParaRPr lang="ru-RU" sz="2000" b="1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0D8791-74D2-4690-AF7D-AEDB9F9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62" y="3905158"/>
            <a:ext cx="3773233" cy="20578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3125E8-9FEE-44BC-85AC-957B036C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834" y="3908280"/>
            <a:ext cx="3773233" cy="2049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48A969D6-1D97-411A-A237-F2274207D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5316" r="3803" b="5495"/>
          <a:stretch/>
        </p:blipFill>
        <p:spPr bwMode="auto">
          <a:xfrm>
            <a:off x="526036" y="3271481"/>
            <a:ext cx="2828800" cy="30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BB078BF-F1DD-4DF1-9D40-B91C65E2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29" y="234076"/>
            <a:ext cx="11498983" cy="513729"/>
          </a:xfrm>
        </p:spPr>
        <p:txBody>
          <a:bodyPr/>
          <a:lstStyle/>
          <a:p>
            <a:r>
              <a:rPr lang="ru-RU" dirty="0" smtClean="0"/>
              <a:t>ПИЛОТНЫ</a:t>
            </a:r>
            <a:r>
              <a:rPr lang="ru-RU" dirty="0"/>
              <a:t>Й</a:t>
            </a:r>
            <a:r>
              <a:rPr lang="ru-RU" dirty="0" smtClean="0"/>
              <a:t> ПРОЕКТ ПО краткосрочному прогнозу </a:t>
            </a:r>
            <a:r>
              <a:rPr lang="ru-RU" dirty="0"/>
              <a:t>выработки </a:t>
            </a:r>
            <a:r>
              <a:rPr lang="ru-RU" dirty="0" smtClean="0"/>
              <a:t>СЭС на базе платформы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D4DFA6B-EBC4-4B04-A60F-01BBCB142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6249" y="6298600"/>
            <a:ext cx="61601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3B4BD4-050E-0A40-8851-5BEAF711E4C9}" type="slidenum">
              <a:rPr lang="ru-RU" smtClean="0"/>
              <a:pPr>
                <a:spcAft>
                  <a:spcPts val="600"/>
                </a:spcAft>
              </a:pPr>
              <a:t>9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6425" y="3529012"/>
            <a:ext cx="92424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960" y="2835741"/>
            <a:ext cx="6879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Технико-экономический эффект:</a:t>
            </a:r>
            <a:endParaRPr lang="en-US" sz="20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снижение расхода дизельного топлива за счет выбора оптимального состава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 режима генерирующего оборудования</a:t>
            </a:r>
            <a:endParaRPr lang="en-US" sz="20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улучшение стабильности и повышение эффективности работы </a:t>
            </a:r>
            <a:r>
              <a:rPr lang="ru-RU" sz="2000" dirty="0" err="1" smtClean="0">
                <a:latin typeface="Arial Narrow" panose="020B0606020202030204" pitchFamily="34" charset="0"/>
                <a:ea typeface="Calibri" panose="020F0502020204030204" pitchFamily="34" charset="0"/>
              </a:rPr>
              <a:t>микрогрида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за счет увеличения точности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прогнозирования солнечной генерации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6F65A2-FFEA-43CB-9897-13F6E6CD4415}"/>
              </a:ext>
            </a:extLst>
          </p:cNvPr>
          <p:cNvSpPr/>
          <p:nvPr/>
        </p:nvSpPr>
        <p:spPr>
          <a:xfrm>
            <a:off x="259481" y="1258362"/>
            <a:ext cx="6557019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Заказчик: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ПАО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 «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РусГидро»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(объекты генерации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на изолированных и труднодоступных территориях)</a:t>
            </a:r>
            <a:endParaRPr lang="ru-RU" sz="20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Цель</a:t>
            </a:r>
            <a:r>
              <a:rPr lang="en-US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/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назначение проекта: </a:t>
            </a:r>
          </a:p>
          <a:p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Разработка и внедрение системы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оперативного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прогнозирования генерации </a:t>
            </a:r>
            <a:r>
              <a:rPr lang="ru-RU" sz="20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солнечных панелей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331" y="4725760"/>
            <a:ext cx="66054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Идея технического </a:t>
            </a:r>
            <a:r>
              <a:rPr lang="ru-RU" sz="20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решения:</a:t>
            </a:r>
            <a:endParaRPr lang="ru-RU" sz="20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Применение методов нейросетевой обработки изображения </a:t>
            </a:r>
            <a:r>
              <a:rPr lang="ru-RU" sz="2000" dirty="0" smtClean="0">
                <a:latin typeface="Arial Narrow" panose="020B0606020202030204" pitchFamily="34" charset="0"/>
              </a:rPr>
              <a:t>неба, полученного с помощью камер </a:t>
            </a:r>
            <a:r>
              <a:rPr lang="en-US" sz="2000" dirty="0" err="1" smtClean="0">
                <a:latin typeface="Arial Narrow" panose="020B0606020202030204" pitchFamily="34" charset="0"/>
              </a:rPr>
              <a:t>Skycam</a:t>
            </a:r>
            <a:r>
              <a:rPr lang="ru-RU" sz="2000" dirty="0" smtClean="0">
                <a:latin typeface="Arial Narrow" panose="020B0606020202030204" pitchFamily="34" charset="0"/>
              </a:rPr>
              <a:t>, позволяет </a:t>
            </a:r>
            <a:r>
              <a:rPr lang="ru-RU" sz="2000" dirty="0">
                <a:latin typeface="Arial Narrow" panose="020B0606020202030204" pitchFamily="34" charset="0"/>
              </a:rPr>
              <a:t>повысить точность прогнозирования солнечной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генерации и обеспечить оптимальное использование ДГУ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80920C-36A4-4D13-80D1-F38803E8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669" y="1209961"/>
            <a:ext cx="4724227" cy="49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ГК РТСофт">
  <a:themeElements>
    <a:clrScheme name="rtsoft">
      <a:dk1>
        <a:srgbClr val="063E70"/>
      </a:dk1>
      <a:lt1>
        <a:srgbClr val="FFFFFF"/>
      </a:lt1>
      <a:dk2>
        <a:srgbClr val="666E7D"/>
      </a:dk2>
      <a:lt2>
        <a:srgbClr val="FDFDFD"/>
      </a:lt2>
      <a:accent1>
        <a:srgbClr val="053D70"/>
      </a:accent1>
      <a:accent2>
        <a:srgbClr val="45A834"/>
      </a:accent2>
      <a:accent3>
        <a:srgbClr val="09797C"/>
      </a:accent3>
      <a:accent4>
        <a:srgbClr val="467C98"/>
      </a:accent4>
      <a:accent5>
        <a:srgbClr val="37ADE4"/>
      </a:accent5>
      <a:accent6>
        <a:srgbClr val="9B2B83"/>
      </a:accent6>
      <a:hlink>
        <a:srgbClr val="E6007E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3200" b="1" i="0" dirty="0" smtClean="0"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tsoft" id="{95E0C2C3-B9A2-4F48-BB7B-93DA81648D7C}" vid="{63ACF93B-633C-D04B-9446-C018BEE4BCC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717</Words>
  <Application>Microsoft Office PowerPoint</Application>
  <PresentationFormat>Широкоэкранный</PresentationFormat>
  <Paragraphs>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Verdana</vt:lpstr>
      <vt:lpstr>Wingdings</vt:lpstr>
      <vt:lpstr>Wingdings 3</vt:lpstr>
      <vt:lpstr>Шаблон презентации ГК РТСофт</vt:lpstr>
      <vt:lpstr>Методы интеллектуального управления распределенными энергоресурсами на базе цифровой платформы</vt:lpstr>
      <vt:lpstr>ПЛАТФОРМЕННОЕ РЕШЕНИЕ ДЛЯ УПРАВЛЕНИЯ ИнтеллектуальнОЙ РАСПРЕДЕЛЕННОЙ ЭНЕРГЕТИКОЙ</vt:lpstr>
      <vt:lpstr>МЕСТО ПЛАТФОРМЫ В РЕФЕРЕНТНОЙ АРХИТЕКТУРЕ SGAM</vt:lpstr>
      <vt:lpstr>БАЗОВЫЕ СЦЕНАРИИ ИСПОЛЬЗОВАНИЯ ПЛАТФОРМЫ</vt:lpstr>
      <vt:lpstr>ФУНКЦИОНАЛЬНАЯ схема ПЛАТФОРМЫ </vt:lpstr>
      <vt:lpstr>АРХИТЕКТУРА ПЛАТФОРМЫ</vt:lpstr>
      <vt:lpstr>АЛГОРИТМЫ ИНТЕЛЛЕКТУАЛЬНОГО УПРАВЛЕНИЯ</vt:lpstr>
      <vt:lpstr>Имитационные модели использования платформы</vt:lpstr>
      <vt:lpstr>ПИЛОТНЫЙ ПРОЕКТ ПО краткосрочному прогнозу выработки СЭС на базе платформы  </vt:lpstr>
      <vt:lpstr>ТЕХНИЧЕСКИЙ ПОРТАЛ ПЛАТФОРМЫ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разработчиков прикладных систем управления объектами интеллектуальной распределенной энергетики на базе Платформы</dc:title>
  <dc:creator>Перевалов Кирилл Владимирович</dc:creator>
  <cp:lastModifiedBy>kovalyov</cp:lastModifiedBy>
  <cp:revision>148</cp:revision>
  <dcterms:created xsi:type="dcterms:W3CDTF">2020-08-06T08:09:49Z</dcterms:created>
  <dcterms:modified xsi:type="dcterms:W3CDTF">2020-10-14T16:06:05Z</dcterms:modified>
</cp:coreProperties>
</file>